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7"/>
  </p:notesMasterIdLst>
  <p:handoutMasterIdLst>
    <p:handoutMasterId r:id="rId8"/>
  </p:handoutMasterIdLst>
  <p:sldIdLst>
    <p:sldId id="257" r:id="rId2"/>
    <p:sldId id="259" r:id="rId3"/>
    <p:sldId id="261" r:id="rId4"/>
    <p:sldId id="262" r:id="rId5"/>
    <p:sldId id="260" r:id="rId6"/>
  </p:sldIdLst>
  <p:sldSz cx="9144000" cy="6858000" type="screen4x3"/>
  <p:notesSz cx="6797675" cy="9926638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50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C644A8E-4737-47EC-8F63-A04FC3F60BBC}" type="datetime1">
              <a:rPr lang="ja-JP" altLang="en-US" smtClean="0"/>
              <a:t>2023/9/22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D2CD12-2EA1-4D01-B4E3-887F9CBA179F}" type="datetime1">
              <a:rPr lang="ja-JP" altLang="en-US" smtClean="0"/>
              <a:t>2023/9/22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"/>
              <a:t>マスター テキストの書式設定</a:t>
            </a:r>
            <a:endParaRPr lang="en-US"/>
          </a:p>
          <a:p>
            <a:pPr lvl="1" rtl="0"/>
            <a:r>
              <a:rPr lang="ja"/>
              <a:t>第 2 レベル</a:t>
            </a:r>
          </a:p>
          <a:p>
            <a:pPr lvl="2" rtl="0"/>
            <a:r>
              <a:rPr lang="ja"/>
              <a:t>第 3 レベル</a:t>
            </a:r>
          </a:p>
          <a:p>
            <a:pPr lvl="3" rtl="0"/>
            <a:r>
              <a:rPr lang="ja"/>
              <a:t>第 4 レベル</a:t>
            </a:r>
          </a:p>
          <a:p>
            <a:pPr lvl="4" rtl="0"/>
            <a:r>
              <a:rPr lang="ja"/>
              <a:t>第 5 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334901" y="3085765"/>
            <a:ext cx="8474199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 rtlCol="0" anchor="b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35895" y="2495446"/>
            <a:ext cx="8245160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DCDF92-A159-46CD-AE7F-AE913F8A0C03}" type="datetime1">
              <a:rPr lang="ja-JP" altLang="en-US" smtClean="0"/>
              <a:t>2023/9/22</a:t>
            </a:fld>
            <a:endParaRPr lang="en-US" dirty="0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  <p:transition spd="med"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A43473-F0CF-4097-9FA0-5C73431C12E8}" type="datetime1">
              <a:rPr lang="ja-JP" altLang="en-US" smtClean="0"/>
              <a:t>2023/9/22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  <p:transition spd="med"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>
            <a:spLocks noChangeAspect="1"/>
          </p:cNvSpPr>
          <p:nvPr/>
        </p:nvSpPr>
        <p:spPr>
          <a:xfrm>
            <a:off x="6043613" y="599725"/>
            <a:ext cx="2765487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153150" y="863600"/>
            <a:ext cx="234315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81193" y="863600"/>
            <a:ext cx="5371219" cy="4807326"/>
          </a:xfrm>
        </p:spPr>
        <p:txBody>
          <a:bodyPr vert="eaVert" rtlCol="0" anchor="t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長方形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長方形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長方形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日付プレースホルダー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9E36F4-56C9-497D-985A-4547EE80C7E5}" type="datetime1">
              <a:rPr lang="ja-JP" altLang="en-US" smtClean="0"/>
              <a:t>2023/9/22</a:t>
            </a:fld>
            <a:endParaRPr lang="en-US" dirty="0"/>
          </a:p>
        </p:txBody>
      </p:sp>
      <p:sp>
        <p:nvSpPr>
          <p:cNvPr id="12" name="フッター プレースホルダー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  <p:transition spd="med"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188720"/>
          </a:xfrm>
        </p:spPr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5895" y="2340864"/>
            <a:ext cx="8272211" cy="3634486"/>
          </a:xfrm>
        </p:spPr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E9C3F6-23B1-4AC7-8654-56B71A245609}" type="datetime1">
              <a:rPr lang="ja-JP" altLang="en-US" smtClean="0"/>
              <a:t>2023/9/22</a:t>
            </a:fld>
            <a:endParaRPr lang="en-US" dirty="0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  <p:transition spd="med"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>
            <a:spLocks noChangeAspect="1"/>
          </p:cNvSpPr>
          <p:nvPr/>
        </p:nvSpPr>
        <p:spPr>
          <a:xfrm>
            <a:off x="335863" y="5141975"/>
            <a:ext cx="8468145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5895" y="2393951"/>
            <a:ext cx="8272211" cy="2147467"/>
          </a:xfrm>
        </p:spPr>
        <p:txBody>
          <a:bodyPr rtlCol="0" anchor="b">
            <a:normAutofit/>
          </a:bodyPr>
          <a:lstStyle>
            <a:lvl1pPr algn="l">
              <a:defRPr sz="27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35895" y="4541417"/>
            <a:ext cx="8272211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EED29A-E673-4AAF-8414-A0538097D4FB}" type="datetime1">
              <a:rPr lang="ja-JP" altLang="en-US" smtClean="0"/>
              <a:t>2023/9/22</a:t>
            </a:fld>
            <a:endParaRPr lang="en-US" dirty="0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  <p:transition spd="med"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35895" y="2228004"/>
            <a:ext cx="3896075" cy="3633047"/>
          </a:xfrm>
        </p:spPr>
        <p:txBody>
          <a:bodyPr rtlCol="0">
            <a:normAutofit/>
          </a:bodyPr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12030" y="2228004"/>
            <a:ext cx="389607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AF9471-7E3C-43CD-B2AE-E0996B6FCF28}" type="datetime1">
              <a:rPr lang="ja-JP" altLang="en-US" smtClean="0"/>
              <a:t>2023/9/22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  <p:transition spd="med"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35894" y="2250891"/>
            <a:ext cx="3896077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35895" y="2926053"/>
            <a:ext cx="3896075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812029" y="2250893"/>
            <a:ext cx="3896078" cy="553373"/>
          </a:xfrm>
        </p:spPr>
        <p:txBody>
          <a:bodyPr rtlCol="0" anchor="ctr">
            <a:no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812028" y="2926053"/>
            <a:ext cx="3896078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EAD7D0-3BCF-438D-AF45-776548880E3E}" type="datetime1">
              <a:rPr lang="ja-JP" altLang="en-US" smtClean="0"/>
              <a:t>2023/9/22</a:t>
            </a:fld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  <p:transition spd="med"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5BB670-9BB6-41E9-8402-5ADF041FD5DA}" type="datetime1">
              <a:rPr lang="ja-JP" altLang="en-US" smtClean="0"/>
              <a:t>2023/9/22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  <p:transition spd="med"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4CBAF2-9AF4-4C61-80A6-A4165AC07DD4}" type="datetime1">
              <a:rPr lang="ja-JP" altLang="en-US" smtClean="0"/>
              <a:t>2023/9/22</a:t>
            </a:fld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  <p:transition spd="med"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長方形 8"/>
          <p:cNvSpPr>
            <a:spLocks noChangeAspect="1"/>
          </p:cNvSpPr>
          <p:nvPr/>
        </p:nvSpPr>
        <p:spPr>
          <a:xfrm>
            <a:off x="335863" y="601201"/>
            <a:ext cx="2762042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5893" y="933451"/>
            <a:ext cx="2273889" cy="1722419"/>
          </a:xfrm>
        </p:spPr>
        <p:txBody>
          <a:bodyPr rtlCol="0" anchor="b">
            <a:normAutofit/>
          </a:bodyPr>
          <a:lstStyle>
            <a:lvl1pPr algn="l">
              <a:defRPr sz="18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75697" y="1179829"/>
            <a:ext cx="4988243" cy="4658216"/>
          </a:xfrm>
        </p:spPr>
        <p:txBody>
          <a:bodyPr rtlCol="0"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75893" y="2836654"/>
            <a:ext cx="2273889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04464" y="6456917"/>
            <a:ext cx="2133599" cy="365125"/>
          </a:xfrm>
        </p:spPr>
        <p:txBody>
          <a:bodyPr rtlCol="0"/>
          <a:lstStyle/>
          <a:p>
            <a:pPr rtl="0"/>
            <a:fld id="{15E8BA45-A90A-4071-A13D-6AC57A8D06A3}" type="datetime1">
              <a:rPr lang="ja-JP" altLang="en-US" smtClean="0"/>
              <a:t>2023/9/22</a:t>
            </a:fld>
            <a:endParaRPr 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894" y="6452591"/>
            <a:ext cx="5187908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8725" y="6456917"/>
            <a:ext cx="789383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  <p:transition spd="med"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rtlCol="0" anchor="b">
            <a:normAutofit/>
          </a:bodyPr>
          <a:lstStyle>
            <a:lvl1pPr algn="l"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図プレースホルダー 2"/>
          <p:cNvSpPr>
            <a:spLocks noGrp="1" noChangeAspect="1"/>
          </p:cNvSpPr>
          <p:nvPr>
            <p:ph type="pic" idx="1"/>
          </p:nvPr>
        </p:nvSpPr>
        <p:spPr>
          <a:xfrm>
            <a:off x="335863" y="641351"/>
            <a:ext cx="8468144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rtl="0"/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35894" y="5260127"/>
            <a:ext cx="8272213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67FAA8-A50A-40C1-B5A1-A17F7AE628E9}" type="datetime1">
              <a:rPr lang="ja-JP" altLang="en-US" smtClean="0"/>
              <a:t>2023/9/22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  <p:transition spd="med"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" dirty="0"/>
              <a:t>マスター タイトルの書式設定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ja" dirty="0"/>
              <a:t>マスター テキストの書式設定</a:t>
            </a:r>
          </a:p>
          <a:p>
            <a:pPr lvl="1" rtl="0"/>
            <a:r>
              <a:rPr lang="ja" dirty="0"/>
              <a:t>第 2 レベル</a:t>
            </a:r>
          </a:p>
          <a:p>
            <a:pPr lvl="2" rtl="0"/>
            <a:r>
              <a:rPr lang="ja" dirty="0"/>
              <a:t>第 3 レベル</a:t>
            </a:r>
          </a:p>
          <a:p>
            <a:pPr lvl="3" rtl="0"/>
            <a:r>
              <a:rPr lang="ja" dirty="0"/>
              <a:t>第 4 レベル</a:t>
            </a:r>
          </a:p>
          <a:p>
            <a:pPr lvl="4" rtl="0"/>
            <a:r>
              <a:rPr lang="ja" dirty="0"/>
              <a:t>第 5 レベル</a:t>
            </a:r>
            <a:endParaRPr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704464" y="6423915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288BDA2-415F-4853-9C1B-2BDC206538FD}" type="datetime1">
              <a:rPr lang="ja-JP" altLang="en-US" noProof="0" smtClean="0"/>
              <a:t>2023/9/22</a:t>
            </a:fld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35894" y="6423915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918725" y="6423915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3A98EE3D-8CD1-4C3F-BD1C-C98C9596463C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9" name="長方形 8"/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長方形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長方形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transition spd="med" advClick="0" advTm="15000"/>
  <p:hf sldNum="0" hdr="0" ftr="0"/>
  <p:txStyles>
    <p:titleStyle>
      <a:lvl1pPr algn="l" defTabSz="342900" rtl="0" eaLnBrk="1" latinLnBrk="0" hangingPunct="1">
        <a:lnSpc>
          <a:spcPct val="100000"/>
        </a:lnSpc>
        <a:spcBef>
          <a:spcPct val="0"/>
        </a:spcBef>
        <a:buNone/>
        <a:defRPr kumimoji="1" sz="2100" b="1" kern="1200" cap="all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lnSpc>
          <a:spcPct val="110000"/>
        </a:lnSpc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kumimoji="1" sz="1275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kumimoji="1" sz="105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kumimoji="1" sz="975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kumimoji="1" sz="825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kumimoji="1" sz="825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長方形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35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719" y="100240"/>
            <a:ext cx="8245162" cy="1106260"/>
          </a:xfrm>
        </p:spPr>
        <p:txBody>
          <a:bodyPr rtlCol="0">
            <a:normAutofit fontScale="90000"/>
          </a:bodyPr>
          <a:lstStyle/>
          <a:p>
            <a:pPr algn="ctr" defTabSz="514350" eaLnBrk="0" fontAlgn="base" hangingPunct="0">
              <a:spcAft>
                <a:spcPct val="0"/>
              </a:spcAft>
            </a:pPr>
            <a:r>
              <a:rPr kumimoji="0" lang="ja-JP" altLang="ja-JP" sz="36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</a:t>
            </a:r>
            <a:r>
              <a:rPr kumimoji="0" lang="en-US" altLang="ja-JP" sz="36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41</a:t>
            </a:r>
            <a:r>
              <a:rPr kumimoji="0" lang="ja-JP" altLang="ja-JP" sz="36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回医療安全管理者ネットワーク会議　　　　　　　</a:t>
            </a:r>
            <a:endParaRPr kumimoji="0"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長方形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1" y="1200150"/>
            <a:ext cx="2777490" cy="7124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22" name="長方形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3" y="1200150"/>
            <a:ext cx="2777490" cy="685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24" name="長方形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1197482"/>
            <a:ext cx="2777490" cy="73916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pic>
        <p:nvPicPr>
          <p:cNvPr id="6" name="画像 5" descr="ロゴのクローズ アップ&#10;&#10;自動生成された説明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550" y="3168650"/>
            <a:ext cx="8445500" cy="248285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3F6B940-E357-7196-A4D5-DD1C483A6F11}"/>
              </a:ext>
            </a:extLst>
          </p:cNvPr>
          <p:cNvSpPr txBox="1"/>
          <p:nvPr/>
        </p:nvSpPr>
        <p:spPr>
          <a:xfrm>
            <a:off x="0" y="1495961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sz="36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</a:t>
            </a:r>
            <a:r>
              <a:rPr lang="en-US" altLang="ja-JP" sz="36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ja-JP" sz="36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36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lang="ja-JP" altLang="ja-JP" sz="36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36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lang="ja-JP" altLang="ja-JP" sz="36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</a:t>
            </a:r>
            <a:r>
              <a:rPr lang="ja-JP" altLang="en-US" sz="36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土</a:t>
            </a:r>
            <a:r>
              <a:rPr lang="ja-JP" altLang="ja-JP" sz="36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）11:00～</a:t>
            </a:r>
            <a:r>
              <a:rPr lang="en-US" altLang="ja-JP" sz="36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</a:t>
            </a:r>
            <a:r>
              <a:rPr lang="ja-JP" altLang="ja-JP" sz="36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:</a:t>
            </a:r>
            <a:r>
              <a:rPr lang="en-US" altLang="ja-JP" sz="36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endParaRPr lang="ja-JP" altLang="ja-JP" sz="3600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sz="36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オンライン開催</a:t>
            </a:r>
            <a:endParaRPr lang="en-US" altLang="ja-JP" sz="3600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800" dirty="0">
              <a:solidFill>
                <a:schemeClr val="tx2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800" dirty="0">
              <a:solidFill>
                <a:schemeClr val="tx2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ja-JP" sz="2800" dirty="0">
              <a:solidFill>
                <a:prstClr val="black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3DF7759-001C-EC4D-7B22-A6D4E2E9B301}"/>
              </a:ext>
            </a:extLst>
          </p:cNvPr>
          <p:cNvGrpSpPr/>
          <p:nvPr/>
        </p:nvGrpSpPr>
        <p:grpSpPr>
          <a:xfrm>
            <a:off x="272533" y="6470885"/>
            <a:ext cx="8509517" cy="337152"/>
            <a:chOff x="279920" y="6447453"/>
            <a:chExt cx="8509517" cy="337152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3CDAB4BB-9175-57C0-427B-A52E67E28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2515" y="6554432"/>
              <a:ext cx="935706" cy="221014"/>
            </a:xfrm>
            <a:prstGeom prst="rect">
              <a:avLst/>
            </a:prstGeom>
          </p:spPr>
        </p:pic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723CE6B1-854B-F2EF-3D36-F2E3A3F7E71D}"/>
                </a:ext>
              </a:extLst>
            </p:cNvPr>
            <p:cNvCxnSpPr/>
            <p:nvPr/>
          </p:nvCxnSpPr>
          <p:spPr>
            <a:xfrm>
              <a:off x="363894" y="6447453"/>
              <a:ext cx="8425543" cy="0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98257B6C-1465-457D-AE43-4AB13AAA43FF}"/>
                </a:ext>
              </a:extLst>
            </p:cNvPr>
            <p:cNvSpPr txBox="1"/>
            <p:nvPr/>
          </p:nvSpPr>
          <p:spPr>
            <a:xfrm>
              <a:off x="279920" y="6476828"/>
              <a:ext cx="1175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accent2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企画協力</a:t>
              </a:r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2319AA70-9E58-CAF1-B88A-3F9DC6ECE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528" y="41999"/>
            <a:ext cx="1532909" cy="40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  <p:transition spd="med" advClick="0" advTm="1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D6C72D-74A6-06F0-5A5E-EF4751B84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1335509"/>
            <a:ext cx="8272211" cy="500496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ja-JP" altLang="en-US" sz="20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録音および録画は禁止しています。</a:t>
            </a:r>
          </a:p>
          <a:p>
            <a:pPr lvl="0">
              <a:defRPr/>
            </a:pPr>
            <a:r>
              <a:rPr lang="ja-JP" altLang="en-US" sz="20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ご自身のマイクはミュートにしてご参加ください。</a:t>
            </a:r>
          </a:p>
          <a:p>
            <a:pPr lvl="0">
              <a:defRPr/>
            </a:pPr>
            <a:r>
              <a:rPr lang="ja-JP" altLang="en-US" sz="20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ご質問は、チャット機能をご利用ください。　対応可能な範囲でご回答いたします。</a:t>
            </a:r>
          </a:p>
          <a:p>
            <a:pPr lvl="0">
              <a:defRPr/>
            </a:pPr>
            <a:r>
              <a:rPr lang="en-US" altLang="ja-JP" sz="2000" b="1" i="0" dirty="0">
                <a:solidFill>
                  <a:schemeClr val="tx2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PC</a:t>
            </a:r>
            <a:r>
              <a:rPr lang="ja-JP" altLang="en-US" sz="2000" b="1" i="0" dirty="0">
                <a:solidFill>
                  <a:schemeClr val="tx2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lang="en-US" altLang="ja-JP" sz="2000" b="1" i="0" dirty="0">
                <a:solidFill>
                  <a:schemeClr val="tx2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Zoom</a:t>
            </a:r>
            <a:r>
              <a:rPr lang="ja-JP" altLang="en-US" sz="2000" b="1" i="0" dirty="0">
                <a:solidFill>
                  <a:schemeClr val="tx2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の技術的なご質問、</a:t>
            </a:r>
            <a:r>
              <a:rPr lang="ja-JP" altLang="en-US" sz="20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ネット通信環境のご相談は</a:t>
            </a:r>
            <a:br>
              <a:rPr lang="en-US" altLang="ja-JP" sz="20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20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ご遠慮ください。</a:t>
            </a:r>
            <a:endParaRPr lang="en-US" altLang="ja-JP" sz="2000" b="1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>
              <a:defRPr/>
            </a:pPr>
            <a:r>
              <a:rPr lang="ja-JP" altLang="en-US" sz="20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グループワークではできる範囲でカメラ</a:t>
            </a:r>
            <a:r>
              <a:rPr lang="en-US" altLang="ja-JP" sz="20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ON</a:t>
            </a:r>
            <a:r>
              <a:rPr lang="ja-JP" altLang="en-US" sz="20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としてください。</a:t>
            </a:r>
            <a:endParaRPr lang="en-US" altLang="ja-JP" sz="2000" b="1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BB00A3-B842-3D0D-1B36-C130F6387DCB}"/>
              </a:ext>
            </a:extLst>
          </p:cNvPr>
          <p:cNvSpPr txBox="1"/>
          <p:nvPr/>
        </p:nvSpPr>
        <p:spPr>
          <a:xfrm>
            <a:off x="279920" y="7464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ja-JP" altLang="ja-JP" sz="18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</a:t>
            </a:r>
            <a:r>
              <a:rPr kumimoji="0" lang="en-US" altLang="ja-JP" sz="18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41</a:t>
            </a:r>
            <a:r>
              <a:rPr kumimoji="0" lang="ja-JP" altLang="ja-JP" sz="18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回医療安全管理者ネットワーク会議　　　　　　　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34B7A53-4C26-BE85-CA23-3358B361CA15}"/>
              </a:ext>
            </a:extLst>
          </p:cNvPr>
          <p:cNvSpPr txBox="1"/>
          <p:nvPr/>
        </p:nvSpPr>
        <p:spPr>
          <a:xfrm>
            <a:off x="279920" y="681958"/>
            <a:ext cx="8136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dirty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Zoom</a:t>
            </a:r>
            <a:r>
              <a:rPr lang="ja-JP" altLang="en-US" sz="3600" b="1" dirty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参加についての注意事項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B30ABE4-6F1A-E6CB-4B40-2872F98E9301}"/>
              </a:ext>
            </a:extLst>
          </p:cNvPr>
          <p:cNvGrpSpPr/>
          <p:nvPr/>
        </p:nvGrpSpPr>
        <p:grpSpPr>
          <a:xfrm>
            <a:off x="279920" y="6447453"/>
            <a:ext cx="8509517" cy="337152"/>
            <a:chOff x="279920" y="6447453"/>
            <a:chExt cx="8509517" cy="337152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D4430361-C7F3-0142-6BB7-1DFABACD3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2515" y="6554432"/>
              <a:ext cx="935706" cy="221014"/>
            </a:xfrm>
            <a:prstGeom prst="rect">
              <a:avLst/>
            </a:prstGeom>
          </p:spPr>
        </p:pic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898879BF-2620-7885-9E5D-164927DF79D3}"/>
                </a:ext>
              </a:extLst>
            </p:cNvPr>
            <p:cNvCxnSpPr/>
            <p:nvPr/>
          </p:nvCxnSpPr>
          <p:spPr>
            <a:xfrm>
              <a:off x="363894" y="6447453"/>
              <a:ext cx="8425543" cy="0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BA6F7DBF-BEEF-F84D-6563-1C34148C2AFB}"/>
                </a:ext>
              </a:extLst>
            </p:cNvPr>
            <p:cNvSpPr txBox="1"/>
            <p:nvPr/>
          </p:nvSpPr>
          <p:spPr>
            <a:xfrm>
              <a:off x="279920" y="6476828"/>
              <a:ext cx="1175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accent2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企画協力</a:t>
              </a:r>
            </a:p>
          </p:txBody>
        </p: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2483B652-31F4-3593-2EFE-111258C7C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528" y="41999"/>
            <a:ext cx="1532909" cy="40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18559"/>
      </p:ext>
    </p:extLst>
  </p:cSld>
  <p:clrMapOvr>
    <a:masterClrMapping/>
  </p:clrMapOvr>
  <p:transition spd="med" advClick="0" advTm="1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7784E2A5-6490-1C18-5773-156F86D1D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528" y="41999"/>
            <a:ext cx="1532909" cy="401978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EC86B5C-9021-92F6-8D7A-43E6ACCC4A7B}"/>
              </a:ext>
            </a:extLst>
          </p:cNvPr>
          <p:cNvSpPr txBox="1"/>
          <p:nvPr/>
        </p:nvSpPr>
        <p:spPr>
          <a:xfrm>
            <a:off x="279920" y="7464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ja-JP" altLang="ja-JP" sz="18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</a:t>
            </a:r>
            <a:r>
              <a:rPr kumimoji="0" lang="en-US" altLang="ja-JP" sz="18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41</a:t>
            </a:r>
            <a:r>
              <a:rPr kumimoji="0" lang="ja-JP" altLang="ja-JP" sz="18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回医療安全管理者ネットワーク会議　　　　　　　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27FAD823-4A3B-7C1F-C77B-86291C2FBAE0}"/>
              </a:ext>
            </a:extLst>
          </p:cNvPr>
          <p:cNvGrpSpPr/>
          <p:nvPr/>
        </p:nvGrpSpPr>
        <p:grpSpPr>
          <a:xfrm>
            <a:off x="317241" y="6446203"/>
            <a:ext cx="8509517" cy="337152"/>
            <a:chOff x="279920" y="6447453"/>
            <a:chExt cx="8509517" cy="337152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BA893E3B-C6D5-6C57-86A4-EC1395100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2515" y="6554432"/>
              <a:ext cx="935706" cy="221014"/>
            </a:xfrm>
            <a:prstGeom prst="rect">
              <a:avLst/>
            </a:prstGeom>
          </p:spPr>
        </p:pic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DA85413D-A1F0-FC3D-8714-8F317864CF54}"/>
                </a:ext>
              </a:extLst>
            </p:cNvPr>
            <p:cNvCxnSpPr/>
            <p:nvPr/>
          </p:nvCxnSpPr>
          <p:spPr>
            <a:xfrm>
              <a:off x="363894" y="6447453"/>
              <a:ext cx="8425543" cy="0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2D81A71D-B52A-D9BE-C99B-1F3B8CC087CC}"/>
                </a:ext>
              </a:extLst>
            </p:cNvPr>
            <p:cNvSpPr txBox="1"/>
            <p:nvPr/>
          </p:nvSpPr>
          <p:spPr>
            <a:xfrm>
              <a:off x="279920" y="6476828"/>
              <a:ext cx="1175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accent2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企画協力</a:t>
              </a:r>
            </a:p>
          </p:txBody>
        </p:sp>
      </p:grp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719E9355-4E7D-53BD-491D-9B41377001DC}"/>
              </a:ext>
            </a:extLst>
          </p:cNvPr>
          <p:cNvSpPr txBox="1">
            <a:spLocks/>
          </p:cNvSpPr>
          <p:nvPr/>
        </p:nvSpPr>
        <p:spPr>
          <a:xfrm>
            <a:off x="401215" y="739771"/>
            <a:ext cx="8957388" cy="6034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highlight>
                  <a:srgbClr val="00FFFF"/>
                </a:highligh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</a:t>
            </a:r>
            <a:r>
              <a:rPr kumimoji="1" lang="ja-JP" alt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午前　</a:t>
            </a:r>
            <a:r>
              <a:rPr kumimoji="1" lang="en-US" altLang="ja-JP" sz="14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11:00</a:t>
            </a:r>
            <a:r>
              <a:rPr kumimoji="1" lang="ja-JP" alt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～</a:t>
            </a:r>
            <a:r>
              <a:rPr kumimoji="1" lang="en-US" altLang="ja-JP" sz="14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12:30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11:00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～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11:10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 開会挨拶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   11:10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～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11:30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 　ネットワーク会議趣旨説明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11:30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～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12:10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2D0A2">
                    <a:lumMod val="75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グループワーク①　　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42D0A2">
                    <a:lumMod val="75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※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2D0A2">
                    <a:lumMod val="75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アイスブレイク含む　</a:t>
            </a:r>
            <a:b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42D0A2">
                    <a:lumMod val="75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2D0A2">
                    <a:lumMod val="75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　　　　　　　　　　　　 　「コロナ禍で出来た事、出来なかった事、工夫した事」（過去の振り返り）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42D0A2">
                  <a:lumMod val="75000"/>
                </a:srgb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en-US" altLang="ja-JP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12:10</a:t>
            </a:r>
            <a:r>
              <a:rPr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12:30     </a:t>
            </a:r>
            <a:r>
              <a:rPr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全体発表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42D0A2">
                    <a:lumMod val="75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</a:b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42D0A2">
                  <a:lumMod val="75000"/>
                </a:srgb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highlight>
                  <a:srgbClr val="00FFFF"/>
                </a:highligh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</a:t>
            </a:r>
            <a:r>
              <a:rPr kumimoji="1" lang="ja-JP" alt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休憩　</a:t>
            </a:r>
            <a:r>
              <a:rPr kumimoji="1" lang="en-US" altLang="ja-JP" sz="14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12:30</a:t>
            </a:r>
            <a:r>
              <a:rPr kumimoji="1" lang="ja-JP" alt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～</a:t>
            </a:r>
            <a:r>
              <a:rPr kumimoji="1" lang="en-US" altLang="ja-JP" sz="14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13:30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ニプロ株式会社から情報提供配信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</a:b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highlight>
                  <a:srgbClr val="00FFFF"/>
                </a:highligh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</a:t>
            </a:r>
            <a:r>
              <a:rPr kumimoji="1" lang="ja-JP" alt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午後　</a:t>
            </a:r>
            <a:r>
              <a:rPr kumimoji="1" lang="en-US" altLang="ja-JP" sz="14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13:30</a:t>
            </a:r>
            <a:r>
              <a:rPr kumimoji="1" lang="ja-JP" alt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～</a:t>
            </a:r>
            <a:r>
              <a:rPr kumimoji="1" lang="en-US" altLang="ja-JP" sz="14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16:30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13:30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～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14:25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2D0A2">
                    <a:lumMod val="75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講演：「コロナに関係する事例分析から見えて来たもの」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42D0A2">
                    <a:lumMod val="75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42D0A2">
                    <a:lumMod val="75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                            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2D0A2">
                    <a:lumMod val="75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講師：坂口美佐 先生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42D0A2">
                    <a:lumMod val="75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2D0A2">
                    <a:lumMod val="75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　　　　　　　　　　　 　 （公益財団法人日本医療機能評価機構　医療事故防止事業部　部長）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42D0A2">
                  <a:lumMod val="75000"/>
                </a:srgb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 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14:25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～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14:35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  質疑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 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14:35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～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14:45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  休憩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 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14:45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～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15:35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2D0A2">
                    <a:lumMod val="75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  グループワーク②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42D0A2">
                    <a:lumMod val="75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2D0A2">
                    <a:lumMod val="75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                              「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42D0A2">
                    <a:lumMod val="75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3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2D0A2">
                    <a:lumMod val="75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年間の経験で学んだ事から、次に活かせること」（将来への展望）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42D0A2">
                    <a:lumMod val="75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2D0A2">
                    <a:lumMod val="75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15:35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～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16:15   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全体発表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42D0A2">
                    <a:lumMod val="75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 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16:15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～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16:25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  </a:t>
            </a:r>
            <a:r>
              <a:rPr kumimoji="1" lang="ja-JP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医療安全管理者へのメッセージ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16:25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～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16:30   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閉会挨拶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※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終了後にアンケートのご協力をお願いします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B8E42C-FD87-3FF1-8104-F38B6F5B33A2}"/>
              </a:ext>
            </a:extLst>
          </p:cNvPr>
          <p:cNvSpPr txBox="1"/>
          <p:nvPr/>
        </p:nvSpPr>
        <p:spPr>
          <a:xfrm>
            <a:off x="5657035" y="6431334"/>
            <a:ext cx="31989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※</a:t>
            </a: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変更になる可能性がございます。</a:t>
            </a:r>
          </a:p>
        </p:txBody>
      </p:sp>
    </p:spTree>
    <p:extLst>
      <p:ext uri="{BB962C8B-B14F-4D97-AF65-F5344CB8AC3E}">
        <p14:creationId xmlns:p14="http://schemas.microsoft.com/office/powerpoint/2010/main" val="3915403346"/>
      </p:ext>
    </p:extLst>
  </p:cSld>
  <p:clrMapOvr>
    <a:masterClrMapping/>
  </p:clrMapOvr>
  <p:transition spd="med" advClick="0" advTm="1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D6C72D-74A6-06F0-5A5E-EF4751B84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4" y="1363292"/>
            <a:ext cx="3240367" cy="4599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■昼休憩■</a:t>
            </a:r>
          </a:p>
          <a:p>
            <a:pPr marL="0" indent="0">
              <a:buNone/>
            </a:pP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12:30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13:30</a:t>
            </a:r>
            <a:endParaRPr kumimoji="1" lang="ja-JP" altLang="en-US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ニプロ株式会社より</a:t>
            </a:r>
          </a:p>
          <a:p>
            <a:pPr marL="0" indent="0">
              <a:buNone/>
            </a:pP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情報提供を配信します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346D302-226E-9AC2-3B1A-2A9C0CBDBF70}"/>
              </a:ext>
            </a:extLst>
          </p:cNvPr>
          <p:cNvSpPr txBox="1"/>
          <p:nvPr/>
        </p:nvSpPr>
        <p:spPr>
          <a:xfrm>
            <a:off x="279920" y="586081"/>
            <a:ext cx="2861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昼休憩のご案内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50662FED-D931-2EDE-8703-118BB1BC68B6}"/>
              </a:ext>
            </a:extLst>
          </p:cNvPr>
          <p:cNvGrpSpPr/>
          <p:nvPr/>
        </p:nvGrpSpPr>
        <p:grpSpPr>
          <a:xfrm>
            <a:off x="279920" y="6447453"/>
            <a:ext cx="8509517" cy="337152"/>
            <a:chOff x="279920" y="6447453"/>
            <a:chExt cx="8509517" cy="337152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C9B4D049-9847-8396-F7F9-B4048C41B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2515" y="6554432"/>
              <a:ext cx="935706" cy="221014"/>
            </a:xfrm>
            <a:prstGeom prst="rect">
              <a:avLst/>
            </a:prstGeom>
          </p:spPr>
        </p:pic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937BCA98-881A-EEB9-2EB2-C5FF75957F4D}"/>
                </a:ext>
              </a:extLst>
            </p:cNvPr>
            <p:cNvCxnSpPr/>
            <p:nvPr/>
          </p:nvCxnSpPr>
          <p:spPr>
            <a:xfrm>
              <a:off x="363894" y="6447453"/>
              <a:ext cx="8425543" cy="0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CB0ECB58-25D0-0018-990A-F7EDC4117CBD}"/>
                </a:ext>
              </a:extLst>
            </p:cNvPr>
            <p:cNvSpPr txBox="1"/>
            <p:nvPr/>
          </p:nvSpPr>
          <p:spPr>
            <a:xfrm>
              <a:off x="279920" y="6476828"/>
              <a:ext cx="1175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accent2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企画協力</a:t>
              </a:r>
            </a:p>
          </p:txBody>
        </p:sp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583B5E6E-027B-9222-223E-E4A0C1E1E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528" y="41999"/>
            <a:ext cx="1532909" cy="401978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32E294D-0ED9-D3B6-446E-6A2FCDB98967}"/>
              </a:ext>
            </a:extLst>
          </p:cNvPr>
          <p:cNvSpPr txBox="1"/>
          <p:nvPr/>
        </p:nvSpPr>
        <p:spPr>
          <a:xfrm>
            <a:off x="279920" y="7464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ja-JP" altLang="ja-JP" sz="18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</a:t>
            </a:r>
            <a:r>
              <a:rPr kumimoji="0" lang="en-US" altLang="ja-JP" sz="18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41</a:t>
            </a:r>
            <a:r>
              <a:rPr kumimoji="0" lang="ja-JP" altLang="ja-JP" sz="18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回医療安全管理者ネットワーク会議　　　　　　　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0B240BE-5E22-9376-CD6B-72583D5B43F7}"/>
              </a:ext>
            </a:extLst>
          </p:cNvPr>
          <p:cNvGrpSpPr/>
          <p:nvPr/>
        </p:nvGrpSpPr>
        <p:grpSpPr>
          <a:xfrm>
            <a:off x="3048847" y="1363292"/>
            <a:ext cx="5913120" cy="4259581"/>
            <a:chOff x="0" y="-1"/>
            <a:chExt cx="9144000" cy="6525345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9FD2ECF-8177-AA01-3400-ABEFDFC7D9F5}"/>
                </a:ext>
              </a:extLst>
            </p:cNvPr>
            <p:cNvSpPr/>
            <p:nvPr/>
          </p:nvSpPr>
          <p:spPr>
            <a:xfrm>
              <a:off x="0" y="-1"/>
              <a:ext cx="9144000" cy="718717"/>
            </a:xfrm>
            <a:prstGeom prst="rect">
              <a:avLst/>
            </a:prstGeom>
            <a:solidFill>
              <a:srgbClr val="0160C6"/>
            </a:solidFill>
            <a:ln w="25400" cap="flat" cmpd="sng" algn="ctr">
              <a:noFill/>
              <a:prstDash val="solid"/>
            </a:ln>
            <a:effectLst/>
          </p:spPr>
          <p:txBody>
            <a:bodyPr tIns="10800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Segoe UI" panose="020B0502040204020203" pitchFamily="34" charset="0"/>
                </a:rPr>
                <a:t>HN</a:t>
              </a:r>
              <a:r>
                <a:rPr kumimoji="1" lang="ja-JP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Segoe UI" panose="020B0502040204020203" pitchFamily="34" charset="0"/>
                </a:rPr>
                <a:t> </a:t>
              </a:r>
              <a:r>
                <a:rPr kumimoji="1" lang="en-US" altLang="ja-JP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Segoe UI" panose="020B0502040204020203" pitchFamily="34" charset="0"/>
                </a:rPr>
                <a:t>LINE</a:t>
              </a: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1FE47BB2-1DAB-F917-85DC-8E60EEC150FA}"/>
                </a:ext>
              </a:extLst>
            </p:cNvPr>
            <p:cNvSpPr/>
            <p:nvPr/>
          </p:nvSpPr>
          <p:spPr>
            <a:xfrm>
              <a:off x="251520" y="4005064"/>
              <a:ext cx="7200800" cy="252028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9DCB5259-1353-48C5-557E-E334CF2BEE04}"/>
                </a:ext>
              </a:extLst>
            </p:cNvPr>
            <p:cNvGrpSpPr/>
            <p:nvPr/>
          </p:nvGrpSpPr>
          <p:grpSpPr>
            <a:xfrm>
              <a:off x="539552" y="2053310"/>
              <a:ext cx="8064896" cy="3823962"/>
              <a:chOff x="873579" y="2482587"/>
              <a:chExt cx="7289659" cy="3456384"/>
            </a:xfrm>
          </p:grpSpPr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86351E98-104B-86CD-E227-D442E20476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669"/>
              <a:stretch/>
            </p:blipFill>
            <p:spPr>
              <a:xfrm>
                <a:off x="873579" y="2541310"/>
                <a:ext cx="6655237" cy="3397661"/>
              </a:xfrm>
              <a:prstGeom prst="rect">
                <a:avLst/>
              </a:prstGeom>
            </p:spPr>
          </p:pic>
          <p:sp>
            <p:nvSpPr>
              <p:cNvPr id="10" name="円/楕円 12">
                <a:extLst>
                  <a:ext uri="{FF2B5EF4-FFF2-40B4-BE49-F238E27FC236}">
                    <a16:creationId xmlns:a16="http://schemas.microsoft.com/office/drawing/2014/main" id="{A4BA2ED5-DA82-09C4-2D01-0A27463181D6}"/>
                  </a:ext>
                </a:extLst>
              </p:cNvPr>
              <p:cNvSpPr/>
              <p:nvPr/>
            </p:nvSpPr>
            <p:spPr>
              <a:xfrm>
                <a:off x="1594484" y="2720407"/>
                <a:ext cx="1747707" cy="1652390"/>
              </a:xfrm>
              <a:prstGeom prst="ellipse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1F497D"/>
                </a:solidFill>
                <a:prstDash val="solid"/>
              </a:ln>
              <a:effectLst>
                <a:softEdge rad="317500"/>
              </a:effectLst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1" name="円/楕円 13">
                <a:extLst>
                  <a:ext uri="{FF2B5EF4-FFF2-40B4-BE49-F238E27FC236}">
                    <a16:creationId xmlns:a16="http://schemas.microsoft.com/office/drawing/2014/main" id="{81D225BF-3E00-FEFC-105B-F4E593A3AF48}"/>
                  </a:ext>
                </a:extLst>
              </p:cNvPr>
              <p:cNvSpPr/>
              <p:nvPr/>
            </p:nvSpPr>
            <p:spPr>
              <a:xfrm>
                <a:off x="1223629" y="2482587"/>
                <a:ext cx="1572281" cy="1597735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2" name="円/楕円 14">
                <a:extLst>
                  <a:ext uri="{FF2B5EF4-FFF2-40B4-BE49-F238E27FC236}">
                    <a16:creationId xmlns:a16="http://schemas.microsoft.com/office/drawing/2014/main" id="{DD6FB93F-8646-E441-5C7D-C4D2B32FD5A4}"/>
                  </a:ext>
                </a:extLst>
              </p:cNvPr>
              <p:cNvSpPr/>
              <p:nvPr/>
            </p:nvSpPr>
            <p:spPr>
              <a:xfrm>
                <a:off x="2694120" y="3832738"/>
                <a:ext cx="1747707" cy="1652390"/>
              </a:xfrm>
              <a:prstGeom prst="ellipse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1F497D"/>
                </a:solidFill>
                <a:prstDash val="solid"/>
              </a:ln>
              <a:effectLst>
                <a:softEdge rad="317500"/>
              </a:effectLst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4" name="円/楕円 15">
                <a:extLst>
                  <a:ext uri="{FF2B5EF4-FFF2-40B4-BE49-F238E27FC236}">
                    <a16:creationId xmlns:a16="http://schemas.microsoft.com/office/drawing/2014/main" id="{FA426E34-EB80-42BA-25A8-5A4B25769CC0}"/>
                  </a:ext>
                </a:extLst>
              </p:cNvPr>
              <p:cNvSpPr/>
              <p:nvPr/>
            </p:nvSpPr>
            <p:spPr>
              <a:xfrm>
                <a:off x="3059832" y="4170834"/>
                <a:ext cx="1506061" cy="1424391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9" name="円/楕円 16">
                <a:extLst>
                  <a:ext uri="{FF2B5EF4-FFF2-40B4-BE49-F238E27FC236}">
                    <a16:creationId xmlns:a16="http://schemas.microsoft.com/office/drawing/2014/main" id="{ED2D6DD8-F140-E2D4-686A-39690DE1A3AB}"/>
                  </a:ext>
                </a:extLst>
              </p:cNvPr>
              <p:cNvSpPr/>
              <p:nvPr/>
            </p:nvSpPr>
            <p:spPr>
              <a:xfrm>
                <a:off x="5173375" y="2715925"/>
                <a:ext cx="1747707" cy="1652390"/>
              </a:xfrm>
              <a:prstGeom prst="ellipse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1F497D"/>
                </a:solidFill>
                <a:prstDash val="solid"/>
              </a:ln>
              <a:effectLst>
                <a:softEdge rad="317500"/>
              </a:effectLst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" name="円/楕円 17">
                <a:extLst>
                  <a:ext uri="{FF2B5EF4-FFF2-40B4-BE49-F238E27FC236}">
                    <a16:creationId xmlns:a16="http://schemas.microsoft.com/office/drawing/2014/main" id="{AB669CD4-AD7D-7EE5-E794-7C16F3342607}"/>
                  </a:ext>
                </a:extLst>
              </p:cNvPr>
              <p:cNvSpPr/>
              <p:nvPr/>
            </p:nvSpPr>
            <p:spPr>
              <a:xfrm>
                <a:off x="5402692" y="3076653"/>
                <a:ext cx="972108" cy="99918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" name="円/楕円 18">
                <a:extLst>
                  <a:ext uri="{FF2B5EF4-FFF2-40B4-BE49-F238E27FC236}">
                    <a16:creationId xmlns:a16="http://schemas.microsoft.com/office/drawing/2014/main" id="{96DB0442-5D77-E72B-3673-03F8AFD39FB2}"/>
                  </a:ext>
                </a:extLst>
              </p:cNvPr>
              <p:cNvSpPr/>
              <p:nvPr/>
            </p:nvSpPr>
            <p:spPr>
              <a:xfrm>
                <a:off x="6162503" y="4064062"/>
                <a:ext cx="1747707" cy="1652390"/>
              </a:xfrm>
              <a:prstGeom prst="ellipse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1F497D"/>
                </a:solidFill>
                <a:prstDash val="solid"/>
              </a:ln>
              <a:effectLst>
                <a:softEdge rad="317500"/>
              </a:effectLst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" name="円/楕円 19">
                <a:extLst>
                  <a:ext uri="{FF2B5EF4-FFF2-40B4-BE49-F238E27FC236}">
                    <a16:creationId xmlns:a16="http://schemas.microsoft.com/office/drawing/2014/main" id="{B0F9A068-6B13-ED37-F3C0-8C5D84185CB7}"/>
                  </a:ext>
                </a:extLst>
              </p:cNvPr>
              <p:cNvSpPr/>
              <p:nvPr/>
            </p:nvSpPr>
            <p:spPr>
              <a:xfrm>
                <a:off x="6391820" y="4424791"/>
                <a:ext cx="972108" cy="99918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cxnSp>
            <p:nvCxnSpPr>
              <p:cNvPr id="25" name="直線コネクタ 24">
                <a:extLst>
                  <a:ext uri="{FF2B5EF4-FFF2-40B4-BE49-F238E27FC236}">
                    <a16:creationId xmlns:a16="http://schemas.microsoft.com/office/drawing/2014/main" id="{379086B9-886A-D03A-3648-BA547E53AAF1}"/>
                  </a:ext>
                </a:extLst>
              </p:cNvPr>
              <p:cNvCxnSpPr/>
              <p:nvPr/>
            </p:nvCxnSpPr>
            <p:spPr>
              <a:xfrm>
                <a:off x="2470833" y="3873205"/>
                <a:ext cx="901938" cy="648908"/>
              </a:xfrm>
              <a:prstGeom prst="line">
                <a:avLst/>
              </a:prstGeom>
              <a:noFill/>
              <a:ln w="12700" cap="flat" cmpd="sng" algn="ctr">
                <a:solidFill>
                  <a:srgbClr val="F79646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68D78371-C3FD-6D6F-EE93-56A3D021A83D}"/>
                  </a:ext>
                </a:extLst>
              </p:cNvPr>
              <p:cNvCxnSpPr/>
              <p:nvPr/>
            </p:nvCxnSpPr>
            <p:spPr>
              <a:xfrm flipV="1">
                <a:off x="4315884" y="3724725"/>
                <a:ext cx="1065902" cy="799821"/>
              </a:xfrm>
              <a:prstGeom prst="line">
                <a:avLst/>
              </a:prstGeom>
              <a:noFill/>
              <a:ln w="12700" cap="flat" cmpd="sng" algn="ctr">
                <a:solidFill>
                  <a:srgbClr val="F79646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28FABED0-2200-16E9-0549-EFA28DDFD433}"/>
                  </a:ext>
                </a:extLst>
              </p:cNvPr>
              <p:cNvCxnSpPr/>
              <p:nvPr/>
            </p:nvCxnSpPr>
            <p:spPr>
              <a:xfrm>
                <a:off x="4401962" y="4890257"/>
                <a:ext cx="1972838" cy="34127"/>
              </a:xfrm>
              <a:prstGeom prst="line">
                <a:avLst/>
              </a:prstGeom>
              <a:noFill/>
              <a:ln w="12700" cap="flat" cmpd="sng" algn="ctr">
                <a:solidFill>
                  <a:srgbClr val="F79646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sp>
            <p:nvSpPr>
              <p:cNvPr id="28" name="テキスト ボックス 9">
                <a:extLst>
                  <a:ext uri="{FF2B5EF4-FFF2-40B4-BE49-F238E27FC236}">
                    <a16:creationId xmlns:a16="http://schemas.microsoft.com/office/drawing/2014/main" id="{E749210B-FFD8-09DD-58A1-3D3F42504F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411" y="4185016"/>
                <a:ext cx="132290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1" lang="ja-JP" altLang="en-US" sz="1200" b="0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ニプロ</a:t>
                </a:r>
                <a:endParaRPr kumimoji="1" lang="en-US" altLang="ja-JP" sz="1200" b="0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1" lang="en-US" altLang="ja-JP" sz="1200" b="0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HN</a:t>
                </a:r>
                <a:r>
                  <a:rPr kumimoji="1" lang="ja-JP" altLang="en-US" sz="1200" b="0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kumimoji="1" lang="en-US" altLang="ja-JP" sz="1200" b="0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LINE</a:t>
                </a:r>
                <a:endParaRPr kumimoji="1" lang="ja-JP" altLang="en-US" sz="1200" b="0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29" name="円/楕円 33">
                <a:extLst>
                  <a:ext uri="{FF2B5EF4-FFF2-40B4-BE49-F238E27FC236}">
                    <a16:creationId xmlns:a16="http://schemas.microsoft.com/office/drawing/2014/main" id="{469F3C00-C9CC-DCD2-B914-19B532EB3E7F}"/>
                  </a:ext>
                </a:extLst>
              </p:cNvPr>
              <p:cNvSpPr/>
              <p:nvPr/>
            </p:nvSpPr>
            <p:spPr>
              <a:xfrm>
                <a:off x="6415531" y="3012883"/>
                <a:ext cx="1747707" cy="1652390"/>
              </a:xfrm>
              <a:prstGeom prst="ellipse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1F497D"/>
                </a:solidFill>
                <a:prstDash val="solid"/>
              </a:ln>
              <a:effectLst>
                <a:softEdge rad="317500"/>
              </a:effectLst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" name="円/楕円 34">
                <a:extLst>
                  <a:ext uri="{FF2B5EF4-FFF2-40B4-BE49-F238E27FC236}">
                    <a16:creationId xmlns:a16="http://schemas.microsoft.com/office/drawing/2014/main" id="{6FFB9759-6278-CDAA-CE65-C21C3AE8CEC9}"/>
                  </a:ext>
                </a:extLst>
              </p:cNvPr>
              <p:cNvSpPr/>
              <p:nvPr/>
            </p:nvSpPr>
            <p:spPr>
              <a:xfrm>
                <a:off x="6644848" y="3373611"/>
                <a:ext cx="972108" cy="99918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690C34C-22B9-B866-9C32-D85680392F29}"/>
                  </a:ext>
                </a:extLst>
              </p:cNvPr>
              <p:cNvSpPr txBox="1"/>
              <p:nvPr/>
            </p:nvSpPr>
            <p:spPr>
              <a:xfrm>
                <a:off x="1532716" y="2636912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200" b="0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電子カルテ</a:t>
                </a:r>
              </a:p>
            </p:txBody>
          </p:sp>
          <p:cxnSp>
            <p:nvCxnSpPr>
              <p:cNvPr id="32" name="直線コネクタ 31">
                <a:extLst>
                  <a:ext uri="{FF2B5EF4-FFF2-40B4-BE49-F238E27FC236}">
                    <a16:creationId xmlns:a16="http://schemas.microsoft.com/office/drawing/2014/main" id="{F3172D77-D5D3-561D-896E-066F6A3640BF}"/>
                  </a:ext>
                </a:extLst>
              </p:cNvPr>
              <p:cNvCxnSpPr/>
              <p:nvPr/>
            </p:nvCxnSpPr>
            <p:spPr>
              <a:xfrm flipV="1">
                <a:off x="4401962" y="4064062"/>
                <a:ext cx="2242886" cy="601211"/>
              </a:xfrm>
              <a:prstGeom prst="line">
                <a:avLst/>
              </a:prstGeom>
              <a:noFill/>
              <a:ln w="12700" cap="flat" cmpd="sng" algn="ctr">
                <a:solidFill>
                  <a:srgbClr val="F79646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pic>
            <p:nvPicPr>
              <p:cNvPr id="33" name="Picture 2" descr="Z:\山田\014_写真データ\HNLINE\血圧計2.png">
                <a:extLst>
                  <a:ext uri="{FF2B5EF4-FFF2-40B4-BE49-F238E27FC236}">
                    <a16:creationId xmlns:a16="http://schemas.microsoft.com/office/drawing/2014/main" id="{D98DDC32-33BB-2345-62F7-36D0668630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3455" y="3159108"/>
                <a:ext cx="622076" cy="656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" descr="Z:\山田\014_写真データ\HNLINE\新マシモメータイラスト.png">
                <a:extLst>
                  <a:ext uri="{FF2B5EF4-FFF2-40B4-BE49-F238E27FC236}">
                    <a16:creationId xmlns:a16="http://schemas.microsoft.com/office/drawing/2014/main" id="{5BD41D09-EF06-4978-EE66-69D6119F34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436096" y="3429000"/>
                <a:ext cx="566758" cy="6517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5" name="グループ化 34">
                <a:extLst>
                  <a:ext uri="{FF2B5EF4-FFF2-40B4-BE49-F238E27FC236}">
                    <a16:creationId xmlns:a16="http://schemas.microsoft.com/office/drawing/2014/main" id="{45493387-4F18-CDCF-E26A-1080587976AF}"/>
                  </a:ext>
                </a:extLst>
              </p:cNvPr>
              <p:cNvGrpSpPr/>
              <p:nvPr/>
            </p:nvGrpSpPr>
            <p:grpSpPr>
              <a:xfrm>
                <a:off x="3552751" y="4581128"/>
                <a:ext cx="520222" cy="928411"/>
                <a:chOff x="3589467" y="4588821"/>
                <a:chExt cx="520222" cy="1060031"/>
              </a:xfrm>
            </p:grpSpPr>
            <p:pic>
              <p:nvPicPr>
                <p:cNvPr id="88" name="Picture 3">
                  <a:extLst>
                    <a:ext uri="{FF2B5EF4-FFF2-40B4-BE49-F238E27FC236}">
                      <a16:creationId xmlns:a16="http://schemas.microsoft.com/office/drawing/2014/main" id="{4C8A0573-ED58-6182-7F7D-0E4976367E1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89467" y="4588821"/>
                  <a:ext cx="520222" cy="10600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9" name="Picture 2" descr="C:\Users\LOCALUSER\Desktop\Screenshot_20201109-113743.png">
                  <a:extLst>
                    <a:ext uri="{FF2B5EF4-FFF2-40B4-BE49-F238E27FC236}">
                      <a16:creationId xmlns:a16="http://schemas.microsoft.com/office/drawing/2014/main" id="{C355062F-C0ED-F3D0-EC1A-9FFE63F1456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15578" y="4653136"/>
                  <a:ext cx="468000" cy="9620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6" name="Picture 2" descr="C:\Users\LOCALUSER\AppData\Local\Microsoft\Windows\Temporary Internet Files\Content.IE5\OCWN08VZ\体温計イラスト.png">
                <a:extLst>
                  <a:ext uri="{FF2B5EF4-FFF2-40B4-BE49-F238E27FC236}">
                    <a16:creationId xmlns:a16="http://schemas.microsoft.com/office/drawing/2014/main" id="{ECD75F24-5DD7-C0D3-CAF4-7B3974C4AA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2240" y="3501008"/>
                <a:ext cx="522872" cy="4516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図 36">
                <a:extLst>
                  <a:ext uri="{FF2B5EF4-FFF2-40B4-BE49-F238E27FC236}">
                    <a16:creationId xmlns:a16="http://schemas.microsoft.com/office/drawing/2014/main" id="{3A505033-3D43-E0C7-242F-1B0B73D78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2681" y="2996952"/>
                <a:ext cx="1134177" cy="864096"/>
              </a:xfrm>
              <a:prstGeom prst="rect">
                <a:avLst/>
              </a:prstGeom>
            </p:spPr>
          </p:pic>
          <p:grpSp>
            <p:nvGrpSpPr>
              <p:cNvPr id="38" name="グループ化 37">
                <a:extLst>
                  <a:ext uri="{FF2B5EF4-FFF2-40B4-BE49-F238E27FC236}">
                    <a16:creationId xmlns:a16="http://schemas.microsoft.com/office/drawing/2014/main" id="{F4E03ED2-2DF1-DB7B-30DF-8E5B88C1B56E}"/>
                  </a:ext>
                </a:extLst>
              </p:cNvPr>
              <p:cNvGrpSpPr/>
              <p:nvPr/>
            </p:nvGrpSpPr>
            <p:grpSpPr>
              <a:xfrm>
                <a:off x="6697854" y="4509120"/>
                <a:ext cx="360040" cy="825011"/>
                <a:chOff x="302250" y="859809"/>
                <a:chExt cx="2358297" cy="5403902"/>
              </a:xfrm>
            </p:grpSpPr>
            <p:grpSp>
              <p:nvGrpSpPr>
                <p:cNvPr id="40" name="グループ化 39">
                  <a:extLst>
                    <a:ext uri="{FF2B5EF4-FFF2-40B4-BE49-F238E27FC236}">
                      <a16:creationId xmlns:a16="http://schemas.microsoft.com/office/drawing/2014/main" id="{4EADFE3C-1A31-94BF-5CD9-9CAEF88F42F1}"/>
                    </a:ext>
                  </a:extLst>
                </p:cNvPr>
                <p:cNvGrpSpPr/>
                <p:nvPr/>
              </p:nvGrpSpPr>
              <p:grpSpPr>
                <a:xfrm>
                  <a:off x="302250" y="859809"/>
                  <a:ext cx="2358297" cy="5403902"/>
                  <a:chOff x="302250" y="859809"/>
                  <a:chExt cx="2358297" cy="5403902"/>
                </a:xfrm>
              </p:grpSpPr>
              <p:grpSp>
                <p:nvGrpSpPr>
                  <p:cNvPr id="42" name="グループ化 41">
                    <a:extLst>
                      <a:ext uri="{FF2B5EF4-FFF2-40B4-BE49-F238E27FC236}">
                        <a16:creationId xmlns:a16="http://schemas.microsoft.com/office/drawing/2014/main" id="{4C28F214-EC5D-6A6D-7887-B7901A8814E7}"/>
                      </a:ext>
                    </a:extLst>
                  </p:cNvPr>
                  <p:cNvGrpSpPr/>
                  <p:nvPr/>
                </p:nvGrpSpPr>
                <p:grpSpPr>
                  <a:xfrm>
                    <a:off x="302250" y="859809"/>
                    <a:ext cx="2358297" cy="5403902"/>
                    <a:chOff x="3028950" y="859809"/>
                    <a:chExt cx="2358297" cy="5403902"/>
                  </a:xfrm>
                </p:grpSpPr>
                <p:sp>
                  <p:nvSpPr>
                    <p:cNvPr id="81" name="角丸四角形 167">
                      <a:extLst>
                        <a:ext uri="{FF2B5EF4-FFF2-40B4-BE49-F238E27FC236}">
                          <a16:creationId xmlns:a16="http://schemas.microsoft.com/office/drawing/2014/main" id="{8C471359-AB21-7671-4686-F2D9CEA762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88736" y="6010796"/>
                      <a:ext cx="396012" cy="250306"/>
                    </a:xfrm>
                    <a:prstGeom prst="roundRect">
                      <a:avLst/>
                    </a:prstGeom>
                    <a:solidFill>
                      <a:srgbClr val="EEECE1">
                        <a:lumMod val="90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82" name="角丸四角形 168">
                      <a:extLst>
                        <a:ext uri="{FF2B5EF4-FFF2-40B4-BE49-F238E27FC236}">
                          <a16:creationId xmlns:a16="http://schemas.microsoft.com/office/drawing/2014/main" id="{29B88A25-BBD8-FF23-D26E-C48EC9C9C6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5347" y="6013405"/>
                      <a:ext cx="396012" cy="250306"/>
                    </a:xfrm>
                    <a:prstGeom prst="roundRect">
                      <a:avLst/>
                    </a:prstGeom>
                    <a:solidFill>
                      <a:srgbClr val="EEECE1">
                        <a:lumMod val="90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83" name="角丸四角形 169">
                      <a:extLst>
                        <a:ext uri="{FF2B5EF4-FFF2-40B4-BE49-F238E27FC236}">
                          <a16:creationId xmlns:a16="http://schemas.microsoft.com/office/drawing/2014/main" id="{6A18C15D-F098-6749-DB45-0AF85DC656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1405" y="3705368"/>
                      <a:ext cx="415842" cy="1842448"/>
                    </a:xfrm>
                    <a:prstGeom prst="roundRect">
                      <a:avLst>
                        <a:gd name="adj" fmla="val 28905"/>
                      </a:avLst>
                    </a:prstGeom>
                    <a:solidFill>
                      <a:srgbClr val="A9B8D8"/>
                    </a:solidFill>
                    <a:ln w="3175" cap="flat" cmpd="sng" algn="ctr">
                      <a:solidFill>
                        <a:srgbClr val="EEECE1">
                          <a:lumMod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84" name="角丸四角形 170">
                      <a:extLst>
                        <a:ext uri="{FF2B5EF4-FFF2-40B4-BE49-F238E27FC236}">
                          <a16:creationId xmlns:a16="http://schemas.microsoft.com/office/drawing/2014/main" id="{4149958E-8518-F1D6-57F8-69839DB460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4123" y="859809"/>
                      <a:ext cx="580030" cy="170597"/>
                    </a:xfrm>
                    <a:prstGeom prst="roundRect">
                      <a:avLst/>
                    </a:prstGeom>
                    <a:solidFill>
                      <a:srgbClr val="E4EDD7"/>
                    </a:solidFill>
                    <a:ln w="3175" cap="flat" cmpd="sng" algn="ctr">
                      <a:solidFill>
                        <a:srgbClr val="EEECE1">
                          <a:lumMod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85" name="角丸四角形 171">
                      <a:extLst>
                        <a:ext uri="{FF2B5EF4-FFF2-40B4-BE49-F238E27FC236}">
                          <a16:creationId xmlns:a16="http://schemas.microsoft.com/office/drawing/2014/main" id="{EED70FFA-D5AD-FC30-CBF2-A2F67F1D52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28950" y="941695"/>
                      <a:ext cx="2150374" cy="5138384"/>
                    </a:xfrm>
                    <a:prstGeom prst="roundRect">
                      <a:avLst>
                        <a:gd name="adj" fmla="val 10692"/>
                      </a:avLst>
                    </a:prstGeom>
                    <a:solidFill>
                      <a:sysClr val="window" lastClr="FFFFFF"/>
                    </a:solidFill>
                    <a:ln w="3175" cap="flat" cmpd="sng" algn="ctr">
                      <a:solidFill>
                        <a:srgbClr val="EEECE1">
                          <a:lumMod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86" name="フリーフォーム 172">
                      <a:extLst>
                        <a:ext uri="{FF2B5EF4-FFF2-40B4-BE49-F238E27FC236}">
                          <a16:creationId xmlns:a16="http://schemas.microsoft.com/office/drawing/2014/main" id="{DF88E417-67DF-12A3-4CA0-299E5BC32D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68138" y="1230575"/>
                      <a:ext cx="1872000" cy="2270077"/>
                    </a:xfrm>
                    <a:custGeom>
                      <a:avLst/>
                      <a:gdLst>
                        <a:gd name="connsiteX0" fmla="*/ 221738 w 1872000"/>
                        <a:gd name="connsiteY0" fmla="*/ 0 h 2270077"/>
                        <a:gd name="connsiteX1" fmla="*/ 1650262 w 1872000"/>
                        <a:gd name="connsiteY1" fmla="*/ 0 h 2270077"/>
                        <a:gd name="connsiteX2" fmla="*/ 1872000 w 1872000"/>
                        <a:gd name="connsiteY2" fmla="*/ 221738 h 2270077"/>
                        <a:gd name="connsiteX3" fmla="*/ 1872000 w 1872000"/>
                        <a:gd name="connsiteY3" fmla="*/ 2205288 h 2270077"/>
                        <a:gd name="connsiteX4" fmla="*/ 1867495 w 1872000"/>
                        <a:gd name="connsiteY4" fmla="*/ 2249976 h 2270077"/>
                        <a:gd name="connsiteX5" fmla="*/ 1861256 w 1872000"/>
                        <a:gd name="connsiteY5" fmla="*/ 2270077 h 2270077"/>
                        <a:gd name="connsiteX6" fmla="*/ 10745 w 1872000"/>
                        <a:gd name="connsiteY6" fmla="*/ 2270077 h 2270077"/>
                        <a:gd name="connsiteX7" fmla="*/ 4505 w 1872000"/>
                        <a:gd name="connsiteY7" fmla="*/ 2249976 h 2270077"/>
                        <a:gd name="connsiteX8" fmla="*/ 0 w 1872000"/>
                        <a:gd name="connsiteY8" fmla="*/ 2205288 h 2270077"/>
                        <a:gd name="connsiteX9" fmla="*/ 0 w 1872000"/>
                        <a:gd name="connsiteY9" fmla="*/ 221738 h 2270077"/>
                        <a:gd name="connsiteX10" fmla="*/ 221738 w 1872000"/>
                        <a:gd name="connsiteY10" fmla="*/ 0 h 22700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872000" h="2270077">
                          <a:moveTo>
                            <a:pt x="221738" y="0"/>
                          </a:moveTo>
                          <a:lnTo>
                            <a:pt x="1650262" y="0"/>
                          </a:lnTo>
                          <a:cubicBezTo>
                            <a:pt x="1772725" y="0"/>
                            <a:pt x="1872000" y="99275"/>
                            <a:pt x="1872000" y="221738"/>
                          </a:cubicBezTo>
                          <a:lnTo>
                            <a:pt x="1872000" y="2205288"/>
                          </a:lnTo>
                          <a:cubicBezTo>
                            <a:pt x="1872000" y="2220596"/>
                            <a:pt x="1870449" y="2235542"/>
                            <a:pt x="1867495" y="2249976"/>
                          </a:cubicBezTo>
                          <a:lnTo>
                            <a:pt x="1861256" y="2270077"/>
                          </a:lnTo>
                          <a:lnTo>
                            <a:pt x="10745" y="2270077"/>
                          </a:lnTo>
                          <a:lnTo>
                            <a:pt x="4505" y="2249976"/>
                          </a:lnTo>
                          <a:cubicBezTo>
                            <a:pt x="1551" y="2235542"/>
                            <a:pt x="0" y="2220596"/>
                            <a:pt x="0" y="2205288"/>
                          </a:cubicBezTo>
                          <a:lnTo>
                            <a:pt x="0" y="221738"/>
                          </a:lnTo>
                          <a:cubicBezTo>
                            <a:pt x="0" y="99275"/>
                            <a:pt x="99275" y="0"/>
                            <a:pt x="221738" y="0"/>
                          </a:cubicBezTo>
                          <a:close/>
                        </a:path>
                      </a:pathLst>
                    </a:custGeom>
                    <a:solidFill>
                      <a:srgbClr val="0063A0"/>
                    </a:solidFill>
                    <a:ln w="635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87" name="正方形/長方形 86">
                      <a:extLst>
                        <a:ext uri="{FF2B5EF4-FFF2-40B4-BE49-F238E27FC236}">
                          <a16:creationId xmlns:a16="http://schemas.microsoft.com/office/drawing/2014/main" id="{4D39DEB4-BCDC-E623-B950-24C166D627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72929" y="1624084"/>
                      <a:ext cx="1262418" cy="1733265"/>
                    </a:xfrm>
                    <a:prstGeom prst="rect">
                      <a:avLst/>
                    </a:prstGeom>
                    <a:solidFill>
                      <a:srgbClr val="00115F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3" name="グループ化 42">
                    <a:extLst>
                      <a:ext uri="{FF2B5EF4-FFF2-40B4-BE49-F238E27FC236}">
                        <a16:creationId xmlns:a16="http://schemas.microsoft.com/office/drawing/2014/main" id="{875BD9AE-78F1-2A1A-DE35-8C598B4DF71C}"/>
                      </a:ext>
                    </a:extLst>
                  </p:cNvPr>
                  <p:cNvGrpSpPr/>
                  <p:nvPr/>
                </p:nvGrpSpPr>
                <p:grpSpPr>
                  <a:xfrm>
                    <a:off x="623489" y="3668025"/>
                    <a:ext cx="2025587" cy="2342771"/>
                    <a:chOff x="623489" y="3668025"/>
                    <a:chExt cx="2025587" cy="2342771"/>
                  </a:xfrm>
                </p:grpSpPr>
                <p:grpSp>
                  <p:nvGrpSpPr>
                    <p:cNvPr id="44" name="グループ化 43">
                      <a:extLst>
                        <a:ext uri="{FF2B5EF4-FFF2-40B4-BE49-F238E27FC236}">
                          <a16:creationId xmlns:a16="http://schemas.microsoft.com/office/drawing/2014/main" id="{09256E86-B7A2-FE13-34F9-7052346FD17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4620" y="3668025"/>
                      <a:ext cx="1062686" cy="693989"/>
                      <a:chOff x="834620" y="3668025"/>
                      <a:chExt cx="1062686" cy="693989"/>
                    </a:xfrm>
                  </p:grpSpPr>
                  <p:grpSp>
                    <p:nvGrpSpPr>
                      <p:cNvPr id="57" name="グループ化 56">
                        <a:extLst>
                          <a:ext uri="{FF2B5EF4-FFF2-40B4-BE49-F238E27FC236}">
                            <a16:creationId xmlns:a16="http://schemas.microsoft.com/office/drawing/2014/main" id="{39D7305B-02AD-1286-7B8F-93BAA41B986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599455" y="3668025"/>
                        <a:ext cx="297851" cy="693989"/>
                        <a:chOff x="1599455" y="3672494"/>
                        <a:chExt cx="297851" cy="693989"/>
                      </a:xfrm>
                    </p:grpSpPr>
                    <p:sp>
                      <p:nvSpPr>
                        <p:cNvPr id="74" name="角丸四角形 160">
                          <a:extLst>
                            <a:ext uri="{FF2B5EF4-FFF2-40B4-BE49-F238E27FC236}">
                              <a16:creationId xmlns:a16="http://schemas.microsoft.com/office/drawing/2014/main" id="{B738FF45-7785-89A9-EF92-AE3376CF32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99455" y="3672494"/>
                          <a:ext cx="297851" cy="693989"/>
                        </a:xfrm>
                        <a:prstGeom prst="roundRect">
                          <a:avLst/>
                        </a:prstGeom>
                        <a:solidFill>
                          <a:srgbClr val="00145B"/>
                        </a:soli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4572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75" name="グループ化 74">
                          <a:extLst>
                            <a:ext uri="{FF2B5EF4-FFF2-40B4-BE49-F238E27FC236}">
                              <a16:creationId xmlns:a16="http://schemas.microsoft.com/office/drawing/2014/main" id="{20632E8A-B9A1-A318-1802-4D2A4BE329E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23283" y="3681431"/>
                          <a:ext cx="250194" cy="250194"/>
                          <a:chOff x="1625976" y="3672494"/>
                          <a:chExt cx="250194" cy="250194"/>
                        </a:xfrm>
                      </p:grpSpPr>
                      <p:sp>
                        <p:nvSpPr>
                          <p:cNvPr id="79" name="楕円 78">
                            <a:extLst>
                              <a:ext uri="{FF2B5EF4-FFF2-40B4-BE49-F238E27FC236}">
                                <a16:creationId xmlns:a16="http://schemas.microsoft.com/office/drawing/2014/main" id="{8E5C101E-7228-886E-B921-85A925A2C39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625976" y="3672494"/>
                            <a:ext cx="250194" cy="250194"/>
                          </a:xfrm>
                          <a:prstGeom prst="ellipse">
                            <a:avLst/>
                          </a:prstGeom>
                          <a:solidFill>
                            <a:sysClr val="window" lastClr="FFFFFF"/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4572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0" name="二等辺三角形 79">
                            <a:extLst>
                              <a:ext uri="{FF2B5EF4-FFF2-40B4-BE49-F238E27FC236}">
                                <a16:creationId xmlns:a16="http://schemas.microsoft.com/office/drawing/2014/main" id="{39B2158D-69EA-AF5D-DB68-4724C36CA5D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693610" y="3748446"/>
                            <a:ext cx="114926" cy="98290"/>
                          </a:xfrm>
                          <a:prstGeom prst="triangle">
                            <a:avLst/>
                          </a:prstGeom>
                          <a:solidFill>
                            <a:srgbClr val="00145B"/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4572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6" name="グループ化 75">
                          <a:extLst>
                            <a:ext uri="{FF2B5EF4-FFF2-40B4-BE49-F238E27FC236}">
                              <a16:creationId xmlns:a16="http://schemas.microsoft.com/office/drawing/2014/main" id="{B3901D0F-4964-12F8-46B7-7EE1EDF44D5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23283" y="4107351"/>
                          <a:ext cx="250194" cy="250194"/>
                          <a:chOff x="1625976" y="4116288"/>
                          <a:chExt cx="250194" cy="250194"/>
                        </a:xfrm>
                      </p:grpSpPr>
                      <p:sp>
                        <p:nvSpPr>
                          <p:cNvPr id="77" name="楕円 76">
                            <a:extLst>
                              <a:ext uri="{FF2B5EF4-FFF2-40B4-BE49-F238E27FC236}">
                                <a16:creationId xmlns:a16="http://schemas.microsoft.com/office/drawing/2014/main" id="{1C799CF9-4D66-A5BE-38D1-8238EF11E90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625976" y="4116288"/>
                            <a:ext cx="250194" cy="250194"/>
                          </a:xfrm>
                          <a:prstGeom prst="ellipse">
                            <a:avLst/>
                          </a:prstGeom>
                          <a:solidFill>
                            <a:sysClr val="window" lastClr="FFFFFF"/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4572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8" name="二等辺三角形 77">
                            <a:extLst>
                              <a:ext uri="{FF2B5EF4-FFF2-40B4-BE49-F238E27FC236}">
                                <a16:creationId xmlns:a16="http://schemas.microsoft.com/office/drawing/2014/main" id="{CBB750FC-8B01-DEF0-E868-49D3CE7BFA8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1693610" y="4192240"/>
                            <a:ext cx="114926" cy="98290"/>
                          </a:xfrm>
                          <a:prstGeom prst="triangle">
                            <a:avLst/>
                          </a:prstGeom>
                          <a:solidFill>
                            <a:srgbClr val="00145B"/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4572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58" name="グループ化 57">
                        <a:extLst>
                          <a:ext uri="{FF2B5EF4-FFF2-40B4-BE49-F238E27FC236}">
                            <a16:creationId xmlns:a16="http://schemas.microsoft.com/office/drawing/2014/main" id="{A7A7665C-00D5-C081-7CA8-7A945BF7910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217037" y="3668025"/>
                        <a:ext cx="297851" cy="693989"/>
                        <a:chOff x="1599455" y="3672494"/>
                        <a:chExt cx="297851" cy="693989"/>
                      </a:xfrm>
                    </p:grpSpPr>
                    <p:sp>
                      <p:nvSpPr>
                        <p:cNvPr id="67" name="角丸四角形 153">
                          <a:extLst>
                            <a:ext uri="{FF2B5EF4-FFF2-40B4-BE49-F238E27FC236}">
                              <a16:creationId xmlns:a16="http://schemas.microsoft.com/office/drawing/2014/main" id="{839244D8-6137-85E9-6AD8-C63A3647D9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99455" y="3672494"/>
                          <a:ext cx="297851" cy="693989"/>
                        </a:xfrm>
                        <a:prstGeom prst="roundRect">
                          <a:avLst/>
                        </a:prstGeom>
                        <a:solidFill>
                          <a:srgbClr val="00145B"/>
                        </a:soli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4572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68" name="グループ化 67">
                          <a:extLst>
                            <a:ext uri="{FF2B5EF4-FFF2-40B4-BE49-F238E27FC236}">
                              <a16:creationId xmlns:a16="http://schemas.microsoft.com/office/drawing/2014/main" id="{7706FF3D-95AA-529A-576A-9A4ED63F1D1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23283" y="3681431"/>
                          <a:ext cx="250194" cy="250194"/>
                          <a:chOff x="1625976" y="3672494"/>
                          <a:chExt cx="250194" cy="250194"/>
                        </a:xfrm>
                      </p:grpSpPr>
                      <p:sp>
                        <p:nvSpPr>
                          <p:cNvPr id="72" name="楕円 71">
                            <a:extLst>
                              <a:ext uri="{FF2B5EF4-FFF2-40B4-BE49-F238E27FC236}">
                                <a16:creationId xmlns:a16="http://schemas.microsoft.com/office/drawing/2014/main" id="{9C666C2C-CF1E-12C6-01A6-0127AC4DF92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625976" y="3672494"/>
                            <a:ext cx="250194" cy="250194"/>
                          </a:xfrm>
                          <a:prstGeom prst="ellipse">
                            <a:avLst/>
                          </a:prstGeom>
                          <a:solidFill>
                            <a:sysClr val="window" lastClr="FFFFFF"/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4572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3" name="二等辺三角形 72">
                            <a:extLst>
                              <a:ext uri="{FF2B5EF4-FFF2-40B4-BE49-F238E27FC236}">
                                <a16:creationId xmlns:a16="http://schemas.microsoft.com/office/drawing/2014/main" id="{6B39EEEE-4F44-4715-B2B1-0CB9CFDA996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693610" y="3748446"/>
                            <a:ext cx="114926" cy="98290"/>
                          </a:xfrm>
                          <a:prstGeom prst="triangle">
                            <a:avLst/>
                          </a:prstGeom>
                          <a:solidFill>
                            <a:srgbClr val="00145B"/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4572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9" name="グループ化 68">
                          <a:extLst>
                            <a:ext uri="{FF2B5EF4-FFF2-40B4-BE49-F238E27FC236}">
                              <a16:creationId xmlns:a16="http://schemas.microsoft.com/office/drawing/2014/main" id="{CAE9A233-BB1C-9ABC-24A4-9FA19085E2E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23283" y="4107351"/>
                          <a:ext cx="250194" cy="250194"/>
                          <a:chOff x="1625976" y="4116288"/>
                          <a:chExt cx="250194" cy="250194"/>
                        </a:xfrm>
                      </p:grpSpPr>
                      <p:sp>
                        <p:nvSpPr>
                          <p:cNvPr id="70" name="楕円 69">
                            <a:extLst>
                              <a:ext uri="{FF2B5EF4-FFF2-40B4-BE49-F238E27FC236}">
                                <a16:creationId xmlns:a16="http://schemas.microsoft.com/office/drawing/2014/main" id="{D2EB7112-6E89-0F69-60AD-8FD1B4A803B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625976" y="4116288"/>
                            <a:ext cx="250194" cy="250194"/>
                          </a:xfrm>
                          <a:prstGeom prst="ellipse">
                            <a:avLst/>
                          </a:prstGeom>
                          <a:solidFill>
                            <a:sysClr val="window" lastClr="FFFFFF"/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4572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1" name="二等辺三角形 70">
                            <a:extLst>
                              <a:ext uri="{FF2B5EF4-FFF2-40B4-BE49-F238E27FC236}">
                                <a16:creationId xmlns:a16="http://schemas.microsoft.com/office/drawing/2014/main" id="{558CA1B4-8B87-BC11-5174-80F06B31F09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1693610" y="4192240"/>
                            <a:ext cx="114926" cy="98290"/>
                          </a:xfrm>
                          <a:prstGeom prst="triangle">
                            <a:avLst/>
                          </a:prstGeom>
                          <a:solidFill>
                            <a:srgbClr val="00145B"/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4572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59" name="グループ化 58">
                        <a:extLst>
                          <a:ext uri="{FF2B5EF4-FFF2-40B4-BE49-F238E27FC236}">
                            <a16:creationId xmlns:a16="http://schemas.microsoft.com/office/drawing/2014/main" id="{CD7E6966-A2F7-ADD6-8E4B-9C86CB92167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4620" y="3668025"/>
                        <a:ext cx="297851" cy="693989"/>
                        <a:chOff x="1599455" y="3672494"/>
                        <a:chExt cx="297851" cy="693989"/>
                      </a:xfrm>
                    </p:grpSpPr>
                    <p:sp>
                      <p:nvSpPr>
                        <p:cNvPr id="60" name="角丸四角形 146">
                          <a:extLst>
                            <a:ext uri="{FF2B5EF4-FFF2-40B4-BE49-F238E27FC236}">
                              <a16:creationId xmlns:a16="http://schemas.microsoft.com/office/drawing/2014/main" id="{A3EDC0A6-DE1F-3478-2572-E409CBC2D74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99455" y="3672494"/>
                          <a:ext cx="297851" cy="693989"/>
                        </a:xfrm>
                        <a:prstGeom prst="roundRect">
                          <a:avLst/>
                        </a:prstGeom>
                        <a:solidFill>
                          <a:srgbClr val="00145B"/>
                        </a:soli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4572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61" name="グループ化 60">
                          <a:extLst>
                            <a:ext uri="{FF2B5EF4-FFF2-40B4-BE49-F238E27FC236}">
                              <a16:creationId xmlns:a16="http://schemas.microsoft.com/office/drawing/2014/main" id="{31687EA2-DDCE-4F52-8779-00C7D41AC9E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23283" y="3681431"/>
                          <a:ext cx="250194" cy="250194"/>
                          <a:chOff x="1625976" y="3672494"/>
                          <a:chExt cx="250194" cy="250194"/>
                        </a:xfrm>
                      </p:grpSpPr>
                      <p:sp>
                        <p:nvSpPr>
                          <p:cNvPr id="65" name="楕円 64">
                            <a:extLst>
                              <a:ext uri="{FF2B5EF4-FFF2-40B4-BE49-F238E27FC236}">
                                <a16:creationId xmlns:a16="http://schemas.microsoft.com/office/drawing/2014/main" id="{B6BF22E8-312C-4D7D-C128-FD4348457DF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625976" y="3672494"/>
                            <a:ext cx="250194" cy="250194"/>
                          </a:xfrm>
                          <a:prstGeom prst="ellipse">
                            <a:avLst/>
                          </a:prstGeom>
                          <a:solidFill>
                            <a:sysClr val="window" lastClr="FFFFFF"/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4572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6" name="二等辺三角形 65">
                            <a:extLst>
                              <a:ext uri="{FF2B5EF4-FFF2-40B4-BE49-F238E27FC236}">
                                <a16:creationId xmlns:a16="http://schemas.microsoft.com/office/drawing/2014/main" id="{F72DA764-9938-F342-F130-8610678BC0E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693610" y="3748446"/>
                            <a:ext cx="114926" cy="98290"/>
                          </a:xfrm>
                          <a:prstGeom prst="triangle">
                            <a:avLst/>
                          </a:prstGeom>
                          <a:solidFill>
                            <a:srgbClr val="00145B"/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4572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2" name="グループ化 61">
                          <a:extLst>
                            <a:ext uri="{FF2B5EF4-FFF2-40B4-BE49-F238E27FC236}">
                              <a16:creationId xmlns:a16="http://schemas.microsoft.com/office/drawing/2014/main" id="{26762965-8DEC-EF8E-0D78-94D25E1F507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23283" y="4107351"/>
                          <a:ext cx="250194" cy="250194"/>
                          <a:chOff x="1625976" y="4116288"/>
                          <a:chExt cx="250194" cy="250194"/>
                        </a:xfrm>
                      </p:grpSpPr>
                      <p:sp>
                        <p:nvSpPr>
                          <p:cNvPr id="63" name="楕円 62">
                            <a:extLst>
                              <a:ext uri="{FF2B5EF4-FFF2-40B4-BE49-F238E27FC236}">
                                <a16:creationId xmlns:a16="http://schemas.microsoft.com/office/drawing/2014/main" id="{9DBF8700-899F-D3A2-14DF-0DE9F63A959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625976" y="4116288"/>
                            <a:ext cx="250194" cy="250194"/>
                          </a:xfrm>
                          <a:prstGeom prst="ellipse">
                            <a:avLst/>
                          </a:prstGeom>
                          <a:solidFill>
                            <a:sysClr val="window" lastClr="FFFFFF"/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4572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4" name="二等辺三角形 63">
                            <a:extLst>
                              <a:ext uri="{FF2B5EF4-FFF2-40B4-BE49-F238E27FC236}">
                                <a16:creationId xmlns:a16="http://schemas.microsoft.com/office/drawing/2014/main" id="{7AB2A755-7555-FAD3-EA73-698DD625AF6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1693610" y="4192240"/>
                            <a:ext cx="114926" cy="98290"/>
                          </a:xfrm>
                          <a:prstGeom prst="triangle">
                            <a:avLst/>
                          </a:prstGeom>
                          <a:solidFill>
                            <a:srgbClr val="00145B"/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4572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45" name="グループ化 44">
                      <a:extLst>
                        <a:ext uri="{FF2B5EF4-FFF2-40B4-BE49-F238E27FC236}">
                          <a16:creationId xmlns:a16="http://schemas.microsoft.com/office/drawing/2014/main" id="{19D7D8AA-7431-8C52-4E7A-50C4B8134A2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04451" y="4626592"/>
                      <a:ext cx="753262" cy="314783"/>
                      <a:chOff x="1104451" y="4626592"/>
                      <a:chExt cx="753262" cy="314783"/>
                    </a:xfrm>
                  </p:grpSpPr>
                  <p:grpSp>
                    <p:nvGrpSpPr>
                      <p:cNvPr id="51" name="グループ化 50">
                        <a:extLst>
                          <a:ext uri="{FF2B5EF4-FFF2-40B4-BE49-F238E27FC236}">
                            <a16:creationId xmlns:a16="http://schemas.microsoft.com/office/drawing/2014/main" id="{89ED071C-D938-49DF-2AC9-42FB74F2DBE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542930" y="4626592"/>
                        <a:ext cx="314783" cy="314783"/>
                        <a:chOff x="1534567" y="4626592"/>
                        <a:chExt cx="314783" cy="314783"/>
                      </a:xfrm>
                    </p:grpSpPr>
                    <p:sp>
                      <p:nvSpPr>
                        <p:cNvPr id="55" name="角丸四角形 141">
                          <a:extLst>
                            <a:ext uri="{FF2B5EF4-FFF2-40B4-BE49-F238E27FC236}">
                              <a16:creationId xmlns:a16="http://schemas.microsoft.com/office/drawing/2014/main" id="{128183CF-9F8F-F407-68CD-1E7C86449B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34567" y="4626592"/>
                          <a:ext cx="314783" cy="314783"/>
                        </a:xfrm>
                        <a:prstGeom prst="roundRect">
                          <a:avLst/>
                        </a:prstGeom>
                        <a:noFill/>
                        <a:ln w="3175" cap="flat" cmpd="sng" algn="ctr">
                          <a:solidFill>
                            <a:srgbClr val="00A0CA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4572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6" name="楕円 55">
                          <a:extLst>
                            <a:ext uri="{FF2B5EF4-FFF2-40B4-BE49-F238E27FC236}">
                              <a16:creationId xmlns:a16="http://schemas.microsoft.com/office/drawing/2014/main" id="{622F85DE-CFB9-9EA6-ED4A-8C988408F0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01958" y="4693983"/>
                          <a:ext cx="180000" cy="180000"/>
                        </a:xfrm>
                        <a:prstGeom prst="ellipse">
                          <a:avLst/>
                        </a:prstGeom>
                        <a:solidFill>
                          <a:srgbClr val="00A0CA"/>
                        </a:soli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4572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2" name="グループ化 51">
                        <a:extLst>
                          <a:ext uri="{FF2B5EF4-FFF2-40B4-BE49-F238E27FC236}">
                            <a16:creationId xmlns:a16="http://schemas.microsoft.com/office/drawing/2014/main" id="{7A6353AB-2C31-654F-4538-DA610699332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04451" y="4626592"/>
                        <a:ext cx="314783" cy="314783"/>
                        <a:chOff x="1534567" y="4626592"/>
                        <a:chExt cx="314783" cy="314783"/>
                      </a:xfrm>
                    </p:grpSpPr>
                    <p:sp>
                      <p:nvSpPr>
                        <p:cNvPr id="53" name="角丸四角形 139">
                          <a:extLst>
                            <a:ext uri="{FF2B5EF4-FFF2-40B4-BE49-F238E27FC236}">
                              <a16:creationId xmlns:a16="http://schemas.microsoft.com/office/drawing/2014/main" id="{7DD22920-2651-D98C-EE79-AD8D738F7C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34567" y="4626592"/>
                          <a:ext cx="314783" cy="314783"/>
                        </a:xfrm>
                        <a:prstGeom prst="roundRect">
                          <a:avLst/>
                        </a:prstGeom>
                        <a:noFill/>
                        <a:ln w="3175" cap="flat" cmpd="sng" algn="ctr">
                          <a:solidFill>
                            <a:srgbClr val="FF9933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4572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" name="楕円 53">
                          <a:extLst>
                            <a:ext uri="{FF2B5EF4-FFF2-40B4-BE49-F238E27FC236}">
                              <a16:creationId xmlns:a16="http://schemas.microsoft.com/office/drawing/2014/main" id="{8FFCC3E2-553D-9439-E5DD-2276C3ED58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01958" y="4693983"/>
                          <a:ext cx="180000" cy="180000"/>
                        </a:xfrm>
                        <a:prstGeom prst="ellipse">
                          <a:avLst/>
                        </a:prstGeom>
                        <a:solidFill>
                          <a:srgbClr val="FF9933"/>
                        </a:soli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4572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46" name="楕円 45">
                      <a:extLst>
                        <a:ext uri="{FF2B5EF4-FFF2-40B4-BE49-F238E27FC236}">
                          <a16:creationId xmlns:a16="http://schemas.microsoft.com/office/drawing/2014/main" id="{CF906DE9-0159-1E04-0D0A-E4231F260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489" y="4635545"/>
                      <a:ext cx="290915" cy="290915"/>
                    </a:xfrm>
                    <a:prstGeom prst="ellipse">
                      <a:avLst/>
                    </a:prstGeom>
                    <a:solidFill>
                      <a:sysClr val="window" lastClr="FFFFFF">
                        <a:lumMod val="50000"/>
                      </a:sys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47" name="楕円 46">
                      <a:extLst>
                        <a:ext uri="{FF2B5EF4-FFF2-40B4-BE49-F238E27FC236}">
                          <a16:creationId xmlns:a16="http://schemas.microsoft.com/office/drawing/2014/main" id="{B7482FBE-4898-7DF0-B498-E513A5E556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1008" y="5166475"/>
                      <a:ext cx="290915" cy="290915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grpSp>
                  <p:nvGrpSpPr>
                    <p:cNvPr id="48" name="グループ化 47">
                      <a:extLst>
                        <a:ext uri="{FF2B5EF4-FFF2-40B4-BE49-F238E27FC236}">
                          <a16:creationId xmlns:a16="http://schemas.microsoft.com/office/drawing/2014/main" id="{6463B946-26DB-4193-20F9-226EDD3677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43241" y="4178834"/>
                      <a:ext cx="1105835" cy="1831962"/>
                      <a:chOff x="2204001" y="4095540"/>
                      <a:chExt cx="1105835" cy="1831962"/>
                    </a:xfrm>
                  </p:grpSpPr>
                  <p:sp>
                    <p:nvSpPr>
                      <p:cNvPr id="49" name="角丸四角形 135">
                        <a:extLst>
                          <a:ext uri="{FF2B5EF4-FFF2-40B4-BE49-F238E27FC236}">
                            <a16:creationId xmlns:a16="http://schemas.microsoft.com/office/drawing/2014/main" id="{65D531B6-0E42-FAB2-4691-343E5BB0E0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2299" y="5409094"/>
                        <a:ext cx="462747" cy="518408"/>
                      </a:xfrm>
                      <a:prstGeom prst="roundRect">
                        <a:avLst>
                          <a:gd name="adj" fmla="val 24377"/>
                        </a:avLst>
                      </a:prstGeom>
                      <a:solidFill>
                        <a:srgbClr val="EEECE1">
                          <a:lumMod val="90000"/>
                        </a:srgbClr>
                      </a:solidFill>
                      <a:ln w="635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4572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0" name="フリーフォーム 136">
                        <a:extLst>
                          <a:ext uri="{FF2B5EF4-FFF2-40B4-BE49-F238E27FC236}">
                            <a16:creationId xmlns:a16="http://schemas.microsoft.com/office/drawing/2014/main" id="{D09E2A57-5C04-16B0-0495-1FB4579C2BAB}"/>
                          </a:ext>
                        </a:extLst>
                      </p:cNvPr>
                      <p:cNvSpPr/>
                      <p:nvPr/>
                    </p:nvSpPr>
                    <p:spPr>
                      <a:xfrm rot="14491754">
                        <a:off x="2023272" y="4276269"/>
                        <a:ext cx="1467293" cy="1105835"/>
                      </a:xfrm>
                      <a:custGeom>
                        <a:avLst/>
                        <a:gdLst>
                          <a:gd name="connsiteX0" fmla="*/ 1461202 w 1467293"/>
                          <a:gd name="connsiteY0" fmla="*/ 978747 h 1105835"/>
                          <a:gd name="connsiteX1" fmla="*/ 1406557 w 1467293"/>
                          <a:gd name="connsiteY1" fmla="*/ 1079512 h 1105835"/>
                          <a:gd name="connsiteX2" fmla="*/ 1338382 w 1467293"/>
                          <a:gd name="connsiteY2" fmla="*/ 1099744 h 1105835"/>
                          <a:gd name="connsiteX3" fmla="*/ 55581 w 1467293"/>
                          <a:gd name="connsiteY3" fmla="*/ 404087 h 1105835"/>
                          <a:gd name="connsiteX4" fmla="*/ 40258 w 1467293"/>
                          <a:gd name="connsiteY4" fmla="*/ 391282 h 1105835"/>
                          <a:gd name="connsiteX5" fmla="*/ 38582 w 1467293"/>
                          <a:gd name="connsiteY5" fmla="*/ 388067 h 1105835"/>
                          <a:gd name="connsiteX6" fmla="*/ 25250 w 1467293"/>
                          <a:gd name="connsiteY6" fmla="*/ 379078 h 1105835"/>
                          <a:gd name="connsiteX7" fmla="*/ 0 w 1467293"/>
                          <a:gd name="connsiteY7" fmla="*/ 318120 h 1105835"/>
                          <a:gd name="connsiteX8" fmla="*/ 0 w 1467293"/>
                          <a:gd name="connsiteY8" fmla="*/ 86208 h 1105835"/>
                          <a:gd name="connsiteX9" fmla="*/ 86208 w 1467293"/>
                          <a:gd name="connsiteY9" fmla="*/ 0 h 1105835"/>
                          <a:gd name="connsiteX10" fmla="*/ 267437 w 1467293"/>
                          <a:gd name="connsiteY10" fmla="*/ 0 h 1105835"/>
                          <a:gd name="connsiteX11" fmla="*/ 353645 w 1467293"/>
                          <a:gd name="connsiteY11" fmla="*/ 86208 h 1105835"/>
                          <a:gd name="connsiteX12" fmla="*/ 353645 w 1467293"/>
                          <a:gd name="connsiteY12" fmla="*/ 318120 h 1105835"/>
                          <a:gd name="connsiteX13" fmla="*/ 352697 w 1467293"/>
                          <a:gd name="connsiteY13" fmla="*/ 320407 h 1105835"/>
                          <a:gd name="connsiteX14" fmla="*/ 1440969 w 1467293"/>
                          <a:gd name="connsiteY14" fmla="*/ 910572 h 1105835"/>
                          <a:gd name="connsiteX15" fmla="*/ 1461202 w 1467293"/>
                          <a:gd name="connsiteY15" fmla="*/ 978747 h 11058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467293" h="1105835">
                            <a:moveTo>
                              <a:pt x="1461202" y="978747"/>
                            </a:moveTo>
                            <a:lnTo>
                              <a:pt x="1406557" y="1079512"/>
                            </a:lnTo>
                            <a:cubicBezTo>
                              <a:pt x="1393318" y="1103925"/>
                              <a:pt x="1362796" y="1112983"/>
                              <a:pt x="1338382" y="1099744"/>
                            </a:cubicBezTo>
                            <a:lnTo>
                              <a:pt x="55581" y="404087"/>
                            </a:lnTo>
                            <a:cubicBezTo>
                              <a:pt x="49478" y="400777"/>
                              <a:pt x="44334" y="396387"/>
                              <a:pt x="40258" y="391282"/>
                            </a:cubicBezTo>
                            <a:lnTo>
                              <a:pt x="38582" y="388067"/>
                            </a:lnTo>
                            <a:lnTo>
                              <a:pt x="25250" y="379078"/>
                            </a:lnTo>
                            <a:cubicBezTo>
                              <a:pt x="9649" y="363478"/>
                              <a:pt x="0" y="341926"/>
                              <a:pt x="0" y="318120"/>
                            </a:cubicBezTo>
                            <a:lnTo>
                              <a:pt x="0" y="86208"/>
                            </a:lnTo>
                            <a:cubicBezTo>
                              <a:pt x="0" y="38597"/>
                              <a:pt x="38597" y="0"/>
                              <a:pt x="86208" y="0"/>
                            </a:cubicBezTo>
                            <a:lnTo>
                              <a:pt x="267437" y="0"/>
                            </a:lnTo>
                            <a:cubicBezTo>
                              <a:pt x="315048" y="0"/>
                              <a:pt x="353645" y="38597"/>
                              <a:pt x="353645" y="86208"/>
                            </a:cubicBezTo>
                            <a:lnTo>
                              <a:pt x="353645" y="318120"/>
                            </a:lnTo>
                            <a:lnTo>
                              <a:pt x="352697" y="320407"/>
                            </a:lnTo>
                            <a:lnTo>
                              <a:pt x="1440969" y="910572"/>
                            </a:lnTo>
                            <a:cubicBezTo>
                              <a:pt x="1465383" y="923811"/>
                              <a:pt x="1474441" y="954334"/>
                              <a:pt x="1461202" y="978747"/>
                            </a:cubicBezTo>
                            <a:close/>
                          </a:path>
                        </a:pathLst>
                      </a:custGeom>
                      <a:solidFill>
                        <a:srgbClr val="E4E3E6"/>
                      </a:solidFill>
                      <a:ln w="635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4572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</p:grpSp>
            </p:grpSp>
            <p:pic>
              <p:nvPicPr>
                <p:cNvPr id="41" name="図 40">
                  <a:extLst>
                    <a:ext uri="{FF2B5EF4-FFF2-40B4-BE49-F238E27FC236}">
                      <a16:creationId xmlns:a16="http://schemas.microsoft.com/office/drawing/2014/main" id="{9F80E7C8-AA25-AD5A-E00A-4D08C5113E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9149" y="1287166"/>
                  <a:ext cx="1456577" cy="299247"/>
                </a:xfrm>
                <a:prstGeom prst="rect">
                  <a:avLst/>
                </a:prstGeom>
              </p:spPr>
            </p:pic>
          </p:grpSp>
          <p:pic>
            <p:nvPicPr>
              <p:cNvPr id="39" name="図 38">
                <a:extLst>
                  <a:ext uri="{FF2B5EF4-FFF2-40B4-BE49-F238E27FC236}">
                    <a16:creationId xmlns:a16="http://schemas.microsoft.com/office/drawing/2014/main" id="{938E6585-A698-223C-5157-8DD19D1FE6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37388">
                <a:off x="7082261" y="3698947"/>
                <a:ext cx="363616" cy="558544"/>
              </a:xfrm>
              <a:prstGeom prst="rect">
                <a:avLst/>
              </a:prstGeom>
            </p:spPr>
          </p:pic>
        </p:grpSp>
        <p:pic>
          <p:nvPicPr>
            <p:cNvPr id="8" name="Picture 2" descr="C:\Users\LOCALUSER\AppData\Local\Microsoft\Windows\Temporary Internet Files\Content.IE5\QXTMR18M\HNL_Logo商標_アートボード_1.png">
              <a:extLst>
                <a:ext uri="{FF2B5EF4-FFF2-40B4-BE49-F238E27FC236}">
                  <a16:creationId xmlns:a16="http://schemas.microsoft.com/office/drawing/2014/main" id="{5B4B3A11-2EBA-725D-AC06-2ECC74A155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0928" y="685159"/>
              <a:ext cx="5022144" cy="1836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8222444"/>
      </p:ext>
    </p:extLst>
  </p:cSld>
  <p:clrMapOvr>
    <a:masterClrMapping/>
  </p:clrMapOvr>
  <p:transition spd="med" advClick="0" advTm="1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D6C72D-74A6-06F0-5A5E-EF4751B84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1674252"/>
            <a:ext cx="8272211" cy="4599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0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■発行要件</a:t>
            </a:r>
          </a:p>
          <a:p>
            <a:pPr marL="0" indent="0">
              <a:buNone/>
            </a:pP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次の時間帯の参加履歴（</a:t>
            </a:r>
            <a:r>
              <a: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Zoom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接続履歴）が確認できた方</a:t>
            </a:r>
          </a:p>
          <a:p>
            <a:pPr marL="0" indent="0">
              <a:buNone/>
            </a:pP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・「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開会挨拶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」～「午前の部終了」（</a:t>
            </a:r>
            <a:r>
              <a: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11:00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～　</a:t>
            </a:r>
            <a:r>
              <a: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12:30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</a:p>
          <a:p>
            <a:pPr marL="0" indent="0">
              <a:buNone/>
            </a:pP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・「午後の部開始」～「閉会挨拶」（</a:t>
            </a:r>
            <a:r>
              <a: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13:30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～　</a:t>
            </a:r>
            <a:r>
              <a: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16:30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</a:p>
          <a:p>
            <a:pPr marL="0" indent="0">
              <a:buNone/>
            </a:pP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 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午前の部の終了時間、および午後の部の時間は、当日の運営状況により多少前後する</a:t>
            </a:r>
            <a:b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可能性がございます。</a:t>
            </a:r>
          </a:p>
          <a:p>
            <a:pPr marL="0" indent="0">
              <a:buNone/>
            </a:pPr>
            <a:r>
              <a:rPr kumimoji="1" lang="ja-JP" altLang="en-US" sz="20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■発行方法</a:t>
            </a:r>
          </a:p>
          <a:p>
            <a:pPr marL="0" indent="0">
              <a:buNone/>
            </a:pP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該当者に、事務局から「受講証明書」のダウンロード</a:t>
            </a:r>
            <a:r>
              <a: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URL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を記載した</a:t>
            </a:r>
            <a:b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メールを送信いたします。</a:t>
            </a:r>
            <a:br>
              <a: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URL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にアクセスしてご自身でダウンロードしてください。</a:t>
            </a:r>
            <a:br>
              <a: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メール送信予定日は、</a:t>
            </a:r>
            <a:r>
              <a: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月上旬を予定しています。</a:t>
            </a:r>
          </a:p>
          <a:p>
            <a:pPr marL="0" indent="0">
              <a:buNone/>
            </a:pPr>
            <a:endParaRPr kumimoji="1" lang="ja-JP" altLang="en-US" sz="2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346D302-226E-9AC2-3B1A-2A9C0CBDBF70}"/>
              </a:ext>
            </a:extLst>
          </p:cNvPr>
          <p:cNvSpPr txBox="1"/>
          <p:nvPr/>
        </p:nvSpPr>
        <p:spPr>
          <a:xfrm>
            <a:off x="279920" y="67614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受講証明書について</a:t>
            </a:r>
            <a:r>
              <a:rPr kumimoji="0" lang="ja-JP" altLang="ja-JP" sz="3600" b="1" dirty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</a:t>
            </a:r>
            <a:endParaRPr lang="ja-JP" altLang="en-US" sz="3600" b="1" dirty="0">
              <a:solidFill>
                <a:schemeClr val="accent4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EB82865-8577-8692-6A71-15820549D51A}"/>
              </a:ext>
            </a:extLst>
          </p:cNvPr>
          <p:cNvGrpSpPr/>
          <p:nvPr/>
        </p:nvGrpSpPr>
        <p:grpSpPr>
          <a:xfrm>
            <a:off x="279920" y="6447453"/>
            <a:ext cx="8509517" cy="337152"/>
            <a:chOff x="279920" y="6447453"/>
            <a:chExt cx="8509517" cy="337152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C339A1C1-2565-EE2D-BBD6-3FE95D855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2515" y="6554432"/>
              <a:ext cx="935706" cy="221014"/>
            </a:xfrm>
            <a:prstGeom prst="rect">
              <a:avLst/>
            </a:prstGeom>
          </p:spPr>
        </p:pic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9032DEC0-872D-E825-2A47-BC32B84C5D6E}"/>
                </a:ext>
              </a:extLst>
            </p:cNvPr>
            <p:cNvCxnSpPr/>
            <p:nvPr/>
          </p:nvCxnSpPr>
          <p:spPr>
            <a:xfrm>
              <a:off x="363894" y="6447453"/>
              <a:ext cx="8425543" cy="0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AE5FE80C-94FE-A200-5586-E7BCF057228B}"/>
                </a:ext>
              </a:extLst>
            </p:cNvPr>
            <p:cNvSpPr txBox="1"/>
            <p:nvPr/>
          </p:nvSpPr>
          <p:spPr>
            <a:xfrm>
              <a:off x="279920" y="6476828"/>
              <a:ext cx="1175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accent2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企画協力</a:t>
              </a:r>
            </a:p>
          </p:txBody>
        </p: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FDE818B2-B217-32F3-5D28-3571AF4A5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528" y="41999"/>
            <a:ext cx="1532909" cy="401978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B4E35A1-A000-A0DE-75ED-59C3BB29AA4F}"/>
              </a:ext>
            </a:extLst>
          </p:cNvPr>
          <p:cNvSpPr txBox="1"/>
          <p:nvPr/>
        </p:nvSpPr>
        <p:spPr>
          <a:xfrm>
            <a:off x="279920" y="7464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ja-JP" altLang="ja-JP" sz="18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</a:t>
            </a:r>
            <a:r>
              <a:rPr kumimoji="0" lang="en-US" altLang="ja-JP" sz="18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41</a:t>
            </a:r>
            <a:r>
              <a:rPr kumimoji="0" lang="ja-JP" altLang="ja-JP" sz="18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回医療安全管理者ネットワーク会議　　　　　　　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1811504"/>
      </p:ext>
    </p:extLst>
  </p:cSld>
  <p:clrMapOvr>
    <a:masterClrMapping/>
  </p:clrMapOvr>
  <p:transition spd="med" advClick="0" advTm="15000"/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78_TF33552983" id="{08F16B58-B777-4D07-A7DF-37B057018064}" vid="{619C5331-1F10-4CE6-9BE2-3913CD64601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{16A80E52-A3DF-426F-B9D1-B3628CA369E2}tf33552983_win32</Template>
  <TotalTime>737</TotalTime>
  <Words>501</Words>
  <Application>Microsoft Office PowerPoint</Application>
  <PresentationFormat>画面に合わせる (4:3)</PresentationFormat>
  <Paragraphs>45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5" baseType="lpstr">
      <vt:lpstr>BIZ UDPゴシック</vt:lpstr>
      <vt:lpstr>Meiryo UI</vt:lpstr>
      <vt:lpstr>Yu Gothic UI</vt:lpstr>
      <vt:lpstr>メイリオ</vt:lpstr>
      <vt:lpstr>Arial</vt:lpstr>
      <vt:lpstr>Calibri</vt:lpstr>
      <vt:lpstr>Franklin Gothic Book</vt:lpstr>
      <vt:lpstr>Wingdings 2</vt:lpstr>
      <vt:lpstr>Wingdings 3</vt:lpstr>
      <vt:lpstr>DividendVTI</vt:lpstr>
      <vt:lpstr>第41回医療安全管理者ネットワーク会議　　　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第39回医療安全管理者ネットワーク会議</dc:title>
  <dc:creator>松浦 吾人</dc:creator>
  <cp:lastModifiedBy>医療の質・安全学会 一般社団法人</cp:lastModifiedBy>
  <cp:revision>35</cp:revision>
  <cp:lastPrinted>2022-08-26T03:05:57Z</cp:lastPrinted>
  <dcterms:created xsi:type="dcterms:W3CDTF">2022-06-21T06:08:53Z</dcterms:created>
  <dcterms:modified xsi:type="dcterms:W3CDTF">2023-09-22T06:07:54Z</dcterms:modified>
</cp:coreProperties>
</file>